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1" r:id="rId2"/>
    <p:sldId id="262" r:id="rId3"/>
    <p:sldId id="320" r:id="rId4"/>
    <p:sldId id="384" r:id="rId5"/>
    <p:sldId id="397" r:id="rId6"/>
    <p:sldId id="398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00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99" r:id="rId38"/>
    <p:sldId id="396" r:id="rId39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C"/>
    <a:srgbClr val="013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0C2B5-9EEE-4862-A07F-9D26064033B0}" type="datetimeFigureOut">
              <a:rPr lang="sk-SK" smtClean="0"/>
              <a:t>3. 10. 2018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8742-997B-42DD-B61B-2DBB8CF19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48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2116-4E74-924F-9096-276C0494DBA7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392-D3EA-6148-B067-05BB2512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67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97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52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6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88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85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16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1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07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7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34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0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33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0a275a477_0_7:notes"/>
          <p:cNvSpPr txBox="1">
            <a:spLocks noGrp="1"/>
          </p:cNvSpPr>
          <p:nvPr>
            <p:ph type="body" idx="1"/>
          </p:nvPr>
        </p:nvSpPr>
        <p:spPr>
          <a:xfrm>
            <a:off x="676117" y="4784834"/>
            <a:ext cx="5408930" cy="39150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40a275a4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95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D43F5-78E6-415E-8394-B4DFEA48DA29}" type="datetimeFigureOut">
              <a:rPr lang="en-GB" smtClean="0"/>
              <a:pPr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8C7E77-50DC-42A9-85DB-2C6DE37924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5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97"/>
            <a:ext cx="7886700" cy="862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6485"/>
            <a:ext cx="7886700" cy="4687910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AD43F5-78E6-415E-8394-B4DFEA48DA29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AD43F5-78E6-415E-8394-B4DFEA48DA29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8C7E77-50DC-42A9-85DB-2C6DE3792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25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Obrázok s popiso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1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sah s popisom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4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59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14015"/>
            <a:ext cx="7886700" cy="340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AFFJ4Zil0Vc" TargetMode="Externa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actfactory.com/tailored-training/communication-skills-trainin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mpactfactory.com/influencing-skills-traini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956197"/>
            <a:ext cx="6858000" cy="1022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8800"/>
            </a:pPr>
            <a:r>
              <a:rPr lang="sk-SK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558779"/>
            <a:ext cx="6858000" cy="1838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20"/>
            </a:pPr>
            <a:r>
              <a:rPr lang="sk-SK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University in Košice, Slovakia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220"/>
            </a:pPr>
            <a:endParaRPr sz="16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220"/>
            </a:pPr>
            <a:r>
              <a:rPr lang="sk-SK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Radka ČOPKOVÁ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220"/>
            </a:pPr>
            <a:r>
              <a:rPr lang="sk-SK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Denisa ROVENSKÁ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220"/>
            </a:pPr>
            <a:r>
              <a:rPr lang="sk-SK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Ján BULECA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220"/>
            </a:pPr>
            <a:r>
              <a:rPr lang="sk-SK" sz="16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Martina HORKOVÁ</a:t>
            </a:r>
            <a:endParaRPr sz="16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572250" y="5397053"/>
            <a:ext cx="20478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2018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1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90353" y="968829"/>
            <a:ext cx="5461561" cy="478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8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558" y="925286"/>
            <a:ext cx="5112300" cy="49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2"/>
          <p:cNvSpPr/>
          <p:nvPr/>
        </p:nvSpPr>
        <p:spPr>
          <a:xfrm>
            <a:off x="4839237" y="3858221"/>
            <a:ext cx="2298878" cy="1631752"/>
          </a:xfrm>
          <a:prstGeom prst="ellipse">
            <a:avLst/>
          </a:prstGeom>
          <a:noFill/>
          <a:ln w="825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7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0;p23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b="1"/>
              <a:t>PICTURE A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LEADER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6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37568" y="2187831"/>
            <a:ext cx="4198271" cy="354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6;p24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b="1"/>
              <a:t>PICTURE A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LEADER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7;p24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3810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 algn="ctr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BE A LEADER LIKE?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„Take some paper and try to </a:t>
            </a:r>
            <a:r>
              <a:rPr lang="sk-SK" i="1"/>
              <a:t>draw a leader</a:t>
            </a: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make a list of characteristics expected of a leader.“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4700" y="3809460"/>
            <a:ext cx="5894601" cy="2013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4;p25"/>
          <p:cNvPicPr preferRelativeResize="0"/>
          <p:nvPr/>
        </p:nvPicPr>
        <p:blipFill rotWithShape="1">
          <a:blip r:embed="rId2">
            <a:alphaModFix amt="35000"/>
          </a:blip>
          <a:srcRect t="8393" b="3788"/>
          <a:stretch/>
        </p:blipFill>
        <p:spPr>
          <a:xfrm>
            <a:off x="-2052" y="857251"/>
            <a:ext cx="9146051" cy="52040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508125" y="1197404"/>
            <a:ext cx="4578724" cy="18758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4000"/>
              <a:buNone/>
            </a:pPr>
            <a:r>
              <a:rPr lang="sk-SK" sz="3000" b="1" dirty="0">
                <a:solidFill>
                  <a:schemeClr val="dk1"/>
                </a:solidFill>
              </a:rPr>
              <a:t>LEADERSHIP</a:t>
            </a:r>
            <a:endParaRPr sz="3000" b="1" dirty="0">
              <a:solidFill>
                <a:schemeClr val="dk1"/>
              </a:solidFill>
            </a:endParaRPr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sk-SK" sz="2100" dirty="0" err="1">
                <a:solidFill>
                  <a:schemeClr val="dk1"/>
                </a:solidFill>
              </a:rPr>
              <a:t>is</a:t>
            </a:r>
            <a:r>
              <a:rPr lang="sk-SK" sz="2100" dirty="0">
                <a:solidFill>
                  <a:schemeClr val="dk1"/>
                </a:solidFill>
              </a:rPr>
              <a:t> a </a:t>
            </a:r>
            <a:r>
              <a:rPr lang="sk-SK" sz="2100" dirty="0" err="1">
                <a:solidFill>
                  <a:schemeClr val="dk1"/>
                </a:solidFill>
              </a:rPr>
              <a:t>process</a:t>
            </a:r>
            <a:r>
              <a:rPr lang="sk-SK" sz="2100" dirty="0">
                <a:solidFill>
                  <a:schemeClr val="dk1"/>
                </a:solidFill>
              </a:rPr>
              <a:t> of </a:t>
            </a:r>
            <a:r>
              <a:rPr lang="sk-SK" sz="2100" dirty="0" err="1">
                <a:solidFill>
                  <a:schemeClr val="dk1"/>
                </a:solidFill>
              </a:rPr>
              <a:t>motivating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r>
              <a:rPr lang="sk-SK" sz="2100" dirty="0" err="1">
                <a:solidFill>
                  <a:schemeClr val="dk1"/>
                </a:solidFill>
              </a:rPr>
              <a:t>people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sk-SK" sz="2100" dirty="0">
                <a:solidFill>
                  <a:schemeClr val="dk1"/>
                </a:solidFill>
              </a:rPr>
              <a:t>to </a:t>
            </a:r>
            <a:r>
              <a:rPr lang="sk-SK" sz="2100" dirty="0" err="1">
                <a:solidFill>
                  <a:schemeClr val="dk1"/>
                </a:solidFill>
              </a:rPr>
              <a:t>work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r>
              <a:rPr lang="sk-SK" sz="2100" dirty="0" err="1">
                <a:solidFill>
                  <a:schemeClr val="dk1"/>
                </a:solidFill>
              </a:rPr>
              <a:t>together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r>
              <a:rPr lang="sk-SK" sz="2100" dirty="0" err="1">
                <a:solidFill>
                  <a:schemeClr val="dk1"/>
                </a:solidFill>
              </a:rPr>
              <a:t>collaboratively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sk-SK" sz="2100" dirty="0">
                <a:solidFill>
                  <a:schemeClr val="dk1"/>
                </a:solidFill>
              </a:rPr>
              <a:t>to </a:t>
            </a:r>
            <a:r>
              <a:rPr lang="sk-SK" sz="2100" dirty="0" err="1">
                <a:solidFill>
                  <a:schemeClr val="dk1"/>
                </a:solidFill>
              </a:rPr>
              <a:t>accomplish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r>
              <a:rPr lang="sk-SK" sz="2100" dirty="0" err="1">
                <a:solidFill>
                  <a:schemeClr val="dk1"/>
                </a:solidFill>
              </a:rPr>
              <a:t>great</a:t>
            </a:r>
            <a:r>
              <a:rPr lang="sk-SK" sz="2100" dirty="0">
                <a:solidFill>
                  <a:schemeClr val="dk1"/>
                </a:solidFill>
              </a:rPr>
              <a:t> </a:t>
            </a:r>
            <a:r>
              <a:rPr lang="sk-SK" sz="2100" dirty="0" err="1">
                <a:solidFill>
                  <a:schemeClr val="dk1"/>
                </a:solidFill>
              </a:rPr>
              <a:t>things</a:t>
            </a:r>
            <a:r>
              <a:rPr lang="sk-SK" sz="2100" dirty="0">
                <a:solidFill>
                  <a:schemeClr val="dk1"/>
                </a:solidFill>
              </a:rPr>
              <a:t>. </a:t>
            </a:r>
            <a:endParaRPr lang="sk-SK" sz="2100" dirty="0" smtClean="0">
              <a:solidFill>
                <a:schemeClr val="dk1"/>
              </a:solidFill>
            </a:endParaRPr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hr-HR" sz="1800" dirty="0" smtClean="0"/>
              <a:t>(</a:t>
            </a:r>
            <a:r>
              <a:rPr lang="hr-HR" sz="1800" dirty="0" err="1"/>
              <a:t>Vroom</a:t>
            </a:r>
            <a:r>
              <a:rPr lang="hr-HR" sz="1800" dirty="0"/>
              <a:t> &amp; </a:t>
            </a:r>
            <a:r>
              <a:rPr lang="hr-HR" sz="1800" dirty="0" err="1"/>
              <a:t>Jago</a:t>
            </a:r>
            <a:r>
              <a:rPr lang="hr-HR" sz="1800" dirty="0"/>
              <a:t>, 2007)</a:t>
            </a:r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sk-SK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k-SK" dirty="0">
                <a:latin typeface="Arial"/>
                <a:ea typeface="Arial"/>
                <a:cs typeface="Arial"/>
                <a:sym typeface="Arial"/>
              </a:rPr>
            </a:br>
            <a:r>
              <a:rPr lang="sk-SK" dirty="0">
                <a:latin typeface="Arial"/>
                <a:ea typeface="Arial"/>
                <a:cs typeface="Arial"/>
                <a:sym typeface="Arial"/>
              </a:rPr>
              <a:t>				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7" name="Google Shape;176;p25"/>
          <p:cNvSpPr txBox="1"/>
          <p:nvPr/>
        </p:nvSpPr>
        <p:spPr>
          <a:xfrm rot="-1043034">
            <a:off x="6635517" y="4836804"/>
            <a:ext cx="227721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3000" b="1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3000" b="1" strike="sngStrik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7;p25"/>
          <p:cNvSpPr txBox="1"/>
          <p:nvPr/>
        </p:nvSpPr>
        <p:spPr>
          <a:xfrm rot="823049">
            <a:off x="6145248" y="3527848"/>
            <a:ext cx="2439899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sk-SK" sz="3000" b="1" strike="sngStrik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sk-SK" sz="3000" b="1" strike="sngStrik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 a </a:t>
            </a:r>
            <a:r>
              <a:rPr lang="sk-SK" sz="3000" b="1" strike="sngStrik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hierarchy</a:t>
            </a:r>
            <a:endParaRPr sz="3000" b="1" strike="sngStrik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78;p25"/>
          <p:cNvSpPr txBox="1"/>
          <p:nvPr/>
        </p:nvSpPr>
        <p:spPr>
          <a:xfrm rot="1310211">
            <a:off x="437475" y="1116484"/>
            <a:ext cx="977287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3300" b="1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3300" b="1" strike="sng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9;p25"/>
          <p:cNvSpPr txBox="1"/>
          <p:nvPr/>
        </p:nvSpPr>
        <p:spPr>
          <a:xfrm rot="-396604">
            <a:off x="2939780" y="1333699"/>
            <a:ext cx="1635304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3000" b="1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Seniority</a:t>
            </a:r>
            <a:endParaRPr sz="3000" b="1" strike="sng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0;p25"/>
          <p:cNvSpPr txBox="1"/>
          <p:nvPr/>
        </p:nvSpPr>
        <p:spPr>
          <a:xfrm rot="703969">
            <a:off x="3257155" y="5350977"/>
            <a:ext cx="2122216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FOLLOWERS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1;p25"/>
          <p:cNvSpPr txBox="1"/>
          <p:nvPr/>
        </p:nvSpPr>
        <p:spPr>
          <a:xfrm>
            <a:off x="129082" y="5257198"/>
            <a:ext cx="195269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INFLUENCE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2;p25"/>
          <p:cNvSpPr txBox="1"/>
          <p:nvPr/>
        </p:nvSpPr>
        <p:spPr>
          <a:xfrm rot="-1369729">
            <a:off x="50112" y="3955681"/>
            <a:ext cx="272214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sk-SK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sk-SK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MPOWERMENT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sk-SK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 OTHERS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83;p25"/>
          <p:cNvSpPr txBox="1"/>
          <p:nvPr/>
        </p:nvSpPr>
        <p:spPr>
          <a:xfrm rot="-193138">
            <a:off x="1650598" y="4684993"/>
            <a:ext cx="2277643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SERVANTSHIP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8;p26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LEADER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9;p26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i="1" dirty="0" err="1"/>
              <a:t>L</a:t>
            </a:r>
            <a:r>
              <a:rPr lang="sk-SK" sz="21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eader</a:t>
            </a:r>
            <a:r>
              <a:rPr lang="sk-SK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3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coaching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enforcement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sk-SK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8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27"/>
          <p:cNvSpPr txBox="1"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LEADER</a:t>
            </a: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5;p27"/>
          <p:cNvSpPr txBox="1">
            <a:spLocks noGrp="1"/>
          </p:cNvSpPr>
          <p:nvPr>
            <p:ph type="body" idx="1"/>
          </p:nvPr>
        </p:nvSpPr>
        <p:spPr>
          <a:xfrm>
            <a:off x="242888" y="1754195"/>
            <a:ext cx="8658225" cy="4421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sk-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Leader´s traits</a:t>
            </a:r>
            <a:endParaRPr sz="1800"/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personality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honesty, decisiveness, openne</a:t>
            </a:r>
            <a:r>
              <a:rPr lang="sk-SK" sz="1800"/>
              <a:t>ss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conscientiousness, self-confidence, ethic</a:t>
            </a:r>
            <a:r>
              <a:rPr lang="sk-SK" sz="1800"/>
              <a:t>s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optimism, loyalty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960"/>
              <a:buNone/>
            </a:pPr>
            <a:r>
              <a:rPr lang="sk-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Leader´s behavior</a:t>
            </a:r>
            <a:endParaRPr sz="1800"/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k-SK" sz="1800"/>
              <a:t>building trust, acting with integrity, inspiring others, encouraging innovative thinking, coaching people, rewarding achievement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960"/>
              <a:buNone/>
            </a:pPr>
            <a:r>
              <a:rPr lang="sk-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Leader´s skills (Mumford et al., 2007)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skills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self-presentation, asertivity, speaking, active 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interpersonal skills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emotional intelligence, motivation, self-control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skills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conflict management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44780">
              <a:spcBef>
                <a:spcPts val="750"/>
              </a:spcBef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skills </a:t>
            </a: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goal setting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59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48101">
              <a:spcBef>
                <a:spcPts val="750"/>
              </a:spcBef>
              <a:buClr>
                <a:schemeClr val="dk1"/>
              </a:buClr>
              <a:buSzPts val="259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3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490" y="1165065"/>
            <a:ext cx="5481401" cy="461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629842" y="1200150"/>
            <a:ext cx="4570085" cy="1200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buClr>
                <a:srgbClr val="3F3F3F"/>
              </a:buClr>
              <a:buSzPts val="3600"/>
            </a:pPr>
            <a:r>
              <a:rPr lang="sk-SK" sz="27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7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7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700" b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308" b="1" dirty="0">
                <a:solidFill>
                  <a:srgbClr val="000000"/>
                </a:solidFill>
              </a:rPr>
              <a:t>5 </a:t>
            </a:r>
            <a:r>
              <a:rPr lang="sk-SK" sz="3308" b="1" dirty="0" err="1">
                <a:solidFill>
                  <a:srgbClr val="000000"/>
                </a:solidFill>
              </a:rPr>
              <a:t>Levels</a:t>
            </a:r>
            <a:r>
              <a:rPr lang="sk-SK" sz="3308" b="1" dirty="0">
                <a:solidFill>
                  <a:srgbClr val="000000"/>
                </a:solidFill>
              </a:rPr>
              <a:t> of </a:t>
            </a:r>
            <a:r>
              <a:rPr lang="sk-SK" sz="3308" b="1" dirty="0" err="1">
                <a:solidFill>
                  <a:srgbClr val="000000"/>
                </a:solidFill>
              </a:rPr>
              <a:t>Leadership</a:t>
            </a:r>
            <a:r>
              <a:rPr lang="sk-SK" sz="2700" b="1" dirty="0">
                <a:solidFill>
                  <a:srgbClr val="000000"/>
                </a:solidFill>
              </a:rPr>
              <a:t/>
            </a:r>
            <a:br>
              <a:rPr lang="sk-SK" sz="2700" b="1" dirty="0">
                <a:solidFill>
                  <a:srgbClr val="000000"/>
                </a:solidFill>
              </a:rPr>
            </a:br>
            <a:endParaRPr sz="2700" dirty="0">
              <a:solidFill>
                <a:srgbClr val="000000"/>
              </a:solidFill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629841" y="2721429"/>
            <a:ext cx="3757102" cy="2537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</a:pPr>
            <a:r>
              <a:rPr lang="sk-SK" sz="2400" dirty="0" err="1"/>
              <a:t>Growth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great</a:t>
            </a:r>
            <a:r>
              <a:rPr lang="sk-SK" sz="2400" dirty="0"/>
              <a:t> </a:t>
            </a:r>
            <a:r>
              <a:rPr lang="sk-SK" sz="2400" dirty="0" err="1"/>
              <a:t>separator</a:t>
            </a:r>
            <a:r>
              <a:rPr lang="sk-SK" sz="2400" dirty="0"/>
              <a:t> of </a:t>
            </a:r>
            <a:r>
              <a:rPr lang="sk-SK" sz="2400" dirty="0" err="1"/>
              <a:t>those</a:t>
            </a:r>
            <a:r>
              <a:rPr lang="sk-SK" sz="2400" dirty="0"/>
              <a:t> </a:t>
            </a:r>
            <a:r>
              <a:rPr lang="sk-SK" sz="2400" dirty="0" err="1"/>
              <a:t>who</a:t>
            </a:r>
            <a:r>
              <a:rPr lang="sk-SK" sz="2400" dirty="0"/>
              <a:t> </a:t>
            </a:r>
            <a:r>
              <a:rPr lang="sk-SK" sz="2400" dirty="0" err="1"/>
              <a:t>succeed</a:t>
            </a:r>
            <a:r>
              <a:rPr lang="sk-SK" sz="2400" dirty="0"/>
              <a:t> </a:t>
            </a:r>
            <a:r>
              <a:rPr lang="sk-SK" sz="2400" dirty="0" err="1"/>
              <a:t>long</a:t>
            </a:r>
            <a:r>
              <a:rPr lang="sk-SK" sz="2400" dirty="0"/>
              <a:t> term and </a:t>
            </a:r>
            <a:r>
              <a:rPr lang="sk-SK" sz="2400" dirty="0" err="1"/>
              <a:t>those</a:t>
            </a:r>
            <a:r>
              <a:rPr lang="sk-SK" sz="2400" dirty="0"/>
              <a:t> </a:t>
            </a:r>
            <a:r>
              <a:rPr lang="sk-SK" sz="2400" dirty="0" err="1"/>
              <a:t>who</a:t>
            </a:r>
            <a:r>
              <a:rPr lang="sk-SK" sz="2400" dirty="0"/>
              <a:t> do </a:t>
            </a:r>
            <a:r>
              <a:rPr lang="sk-SK" sz="2400" dirty="0" err="1"/>
              <a:t>not</a:t>
            </a:r>
            <a:r>
              <a:rPr lang="sk-SK" sz="2400" dirty="0"/>
              <a:t>.</a:t>
            </a:r>
            <a:endParaRPr sz="2400" dirty="0"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768006" y="2122955"/>
            <a:ext cx="1256288" cy="181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4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31725" y="2122950"/>
            <a:ext cx="4868100" cy="592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buSzPts val="2880"/>
            </a:pPr>
            <a:r>
              <a:rPr lang="sk-SK" sz="2250" i="1"/>
              <a:t>People follow you because they have to.</a:t>
            </a:r>
            <a:endParaRPr sz="2250" b="1" i="1"/>
          </a:p>
        </p:txBody>
      </p:sp>
      <p:pic>
        <p:nvPicPr>
          <p:cNvPr id="209" name="Google Shape;209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65020" y="1129553"/>
            <a:ext cx="5546437" cy="4699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>
            <a:spLocks noGrp="1"/>
          </p:cNvSpPr>
          <p:nvPr>
            <p:ph type="body" idx="2"/>
          </p:nvPr>
        </p:nvSpPr>
        <p:spPr>
          <a:xfrm>
            <a:off x="771581" y="3168150"/>
            <a:ext cx="2949075" cy="1947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/>
            <a:r>
              <a:rPr lang="sk-SK" sz="2700" b="1">
                <a:solidFill>
                  <a:srgbClr val="FF0000"/>
                </a:solidFill>
              </a:rPr>
              <a:t>Positional leaders focus on control instead of contribution.</a:t>
            </a:r>
            <a:endParaRPr sz="2700" b="1">
              <a:solidFill>
                <a:srgbClr val="FF0000"/>
              </a:solidFill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768006" y="2122955"/>
            <a:ext cx="1256288" cy="1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629841" y="1200150"/>
            <a:ext cx="45699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3F3F3F"/>
              </a:buClr>
              <a:buSzPts val="3300"/>
            </a:pP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032" b="1">
                <a:latin typeface="Calibri"/>
                <a:ea typeface="Calibri"/>
                <a:cs typeface="Calibri"/>
                <a:sym typeface="Calibri"/>
              </a:rPr>
              <a:t>1. Level of Leadership</a:t>
            </a:r>
            <a:r>
              <a:rPr lang="sk-SK" sz="2475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75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1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body" idx="2"/>
          </p:nvPr>
        </p:nvSpPr>
        <p:spPr>
          <a:xfrm>
            <a:off x="172510" y="3221177"/>
            <a:ext cx="3406500" cy="224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</a:pPr>
            <a:r>
              <a:rPr lang="sk-SK" sz="2700" b="1">
                <a:solidFill>
                  <a:srgbClr val="FF0000"/>
                </a:solidFill>
              </a:rPr>
              <a:t>You can like people without leading them, but you </a:t>
            </a:r>
            <a:r>
              <a:rPr lang="sk-SK" sz="2700" b="1" u="sng">
                <a:solidFill>
                  <a:srgbClr val="FF0000"/>
                </a:solidFill>
              </a:rPr>
              <a:t>can not</a:t>
            </a:r>
            <a:r>
              <a:rPr lang="sk-SK" sz="2700" b="1">
                <a:solidFill>
                  <a:srgbClr val="FF0000"/>
                </a:solidFill>
              </a:rPr>
              <a:t> lead people well without liking them.</a:t>
            </a:r>
            <a:endParaRPr sz="2700" b="1">
              <a:solidFill>
                <a:srgbClr val="FF0000"/>
              </a:solidFill>
            </a:endParaRPr>
          </a:p>
          <a:p>
            <a:pPr marL="0" indent="0">
              <a:buSzPts val="2000"/>
            </a:pPr>
            <a:endParaRPr sz="1500"/>
          </a:p>
          <a:p>
            <a:pPr marL="0" indent="0">
              <a:buSzPts val="2000"/>
            </a:pPr>
            <a:endParaRPr sz="1500"/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019" y="1200150"/>
            <a:ext cx="5368295" cy="4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768006" y="2122955"/>
            <a:ext cx="1256288" cy="1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629841" y="1200150"/>
            <a:ext cx="45699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3F3F3F"/>
              </a:buClr>
              <a:buSzPts val="3300"/>
            </a:pP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032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Level of Leadership</a:t>
            </a: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7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519619" y="2231288"/>
            <a:ext cx="4978125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sk-SK" sz="2250" i="1">
                <a:latin typeface="Calibri"/>
                <a:ea typeface="Calibri"/>
                <a:cs typeface="Calibri"/>
                <a:sym typeface="Calibri"/>
              </a:rPr>
              <a:t>People follow you because they want to.</a:t>
            </a:r>
            <a:endParaRPr sz="2250" i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9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28650" y="857251"/>
            <a:ext cx="7886700" cy="840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sk-SK" b="1"/>
              <a:t>Who we are ...?</a:t>
            </a:r>
            <a:endParaRPr b="1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71451" y="1876425"/>
            <a:ext cx="4314825" cy="41243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70000"/>
              </a:lnSpc>
              <a:spcBef>
                <a:spcPts val="0"/>
              </a:spcBef>
              <a:buSzPts val="2380"/>
            </a:pPr>
            <a:r>
              <a:rPr lang="sk-SK" sz="1785" b="1" dirty="0"/>
              <a:t>RADKA ČOPKOVÁ</a:t>
            </a:r>
            <a:endParaRPr dirty="0"/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sk-SK" sz="1785" dirty="0"/>
              <a:t> </a:t>
            </a:r>
            <a:r>
              <a:rPr lang="sk-SK" sz="1785" dirty="0" err="1"/>
              <a:t>Technical</a:t>
            </a:r>
            <a:r>
              <a:rPr lang="sk-SK" sz="1785" dirty="0"/>
              <a:t> </a:t>
            </a:r>
            <a:r>
              <a:rPr lang="sk-SK" sz="1785" dirty="0" err="1"/>
              <a:t>University</a:t>
            </a:r>
            <a:r>
              <a:rPr lang="sk-SK" sz="1785" dirty="0"/>
              <a:t> of Košice</a:t>
            </a:r>
            <a:endParaRPr dirty="0"/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sk-SK" sz="1785" dirty="0"/>
              <a:t> </a:t>
            </a:r>
            <a:r>
              <a:rPr lang="sk-SK" sz="1785" dirty="0" err="1"/>
              <a:t>A</a:t>
            </a:r>
            <a:r>
              <a:rPr lang="sk-SK" sz="1785" dirty="0" err="1" smtClean="0"/>
              <a:t>ssistant</a:t>
            </a:r>
            <a:r>
              <a:rPr lang="sk-SK" sz="1785" dirty="0" smtClean="0"/>
              <a:t> </a:t>
            </a:r>
            <a:r>
              <a:rPr lang="sk-SK" sz="1785" dirty="0" err="1"/>
              <a:t>P</a:t>
            </a:r>
            <a:r>
              <a:rPr lang="sk-SK" sz="1785" dirty="0" err="1" smtClean="0"/>
              <a:t>rofessor</a:t>
            </a:r>
            <a:endParaRPr sz="1785" dirty="0"/>
          </a:p>
          <a:p>
            <a:pPr marL="171450" indent="-171450">
              <a:lnSpc>
                <a:spcPct val="100000"/>
              </a:lnSpc>
              <a:buSzPts val="2380"/>
              <a:buFont typeface="Noto Sans Symbols"/>
              <a:buChar char="➢"/>
            </a:pP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social</a:t>
            </a:r>
            <a:r>
              <a:rPr lang="sk-SK" sz="1785" dirty="0"/>
              <a:t> </a:t>
            </a: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developmental</a:t>
            </a:r>
            <a:r>
              <a:rPr lang="sk-SK" sz="1785" dirty="0"/>
              <a:t> </a:t>
            </a: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pedagogical</a:t>
            </a:r>
            <a:r>
              <a:rPr lang="sk-SK" sz="1785" dirty="0"/>
              <a:t> </a:t>
            </a: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communication</a:t>
            </a:r>
            <a:r>
              <a:rPr lang="sk-SK" sz="1785" dirty="0"/>
              <a:t>, </a:t>
            </a:r>
            <a:r>
              <a:rPr lang="sk-SK" sz="1785" dirty="0" err="1"/>
              <a:t>emtions</a:t>
            </a:r>
            <a:r>
              <a:rPr lang="sk-SK" sz="1785" dirty="0"/>
              <a:t> and </a:t>
            </a:r>
            <a:r>
              <a:rPr lang="sk-SK" sz="1785" dirty="0" err="1"/>
              <a:t>motivation</a:t>
            </a:r>
            <a:r>
              <a:rPr lang="sk-SK" sz="1785" dirty="0"/>
              <a:t>, </a:t>
            </a:r>
            <a:r>
              <a:rPr lang="sk-SK" sz="1785" dirty="0" err="1"/>
              <a:t>socio-psychological</a:t>
            </a:r>
            <a:r>
              <a:rPr lang="sk-SK" sz="1785" dirty="0"/>
              <a:t> </a:t>
            </a:r>
            <a:r>
              <a:rPr lang="sk-SK" sz="1785" dirty="0" err="1"/>
              <a:t>training</a:t>
            </a:r>
            <a:endParaRPr sz="1785" dirty="0"/>
          </a:p>
          <a:p>
            <a:pPr marL="0" indent="0">
              <a:lnSpc>
                <a:spcPct val="70000"/>
              </a:lnSpc>
              <a:buSzPts val="2380"/>
              <a:buNone/>
            </a:pPr>
            <a:endParaRPr sz="1785" dirty="0"/>
          </a:p>
          <a:p>
            <a:pPr marL="171450" indent="-171450">
              <a:lnSpc>
                <a:spcPct val="70000"/>
              </a:lnSpc>
              <a:buSzPts val="2380"/>
            </a:pPr>
            <a:r>
              <a:rPr lang="sk-SK" sz="1785" b="1" dirty="0"/>
              <a:t>DENISA ROVENSKÁ</a:t>
            </a:r>
            <a:endParaRPr dirty="0"/>
          </a:p>
          <a:p>
            <a:pPr marL="171450" indent="-171450">
              <a:lnSpc>
                <a:spcPct val="100000"/>
              </a:lnSpc>
              <a:buSzPts val="2380"/>
              <a:buFont typeface="Noto Sans Symbols"/>
              <a:buChar char="➢"/>
            </a:pPr>
            <a:r>
              <a:rPr lang="sk-SK" sz="1785" dirty="0"/>
              <a:t> Pavol Jozef Šafárik </a:t>
            </a:r>
            <a:r>
              <a:rPr lang="sk-SK" sz="1785" dirty="0" err="1"/>
              <a:t>University</a:t>
            </a:r>
            <a:r>
              <a:rPr lang="sk-SK" sz="1785" dirty="0"/>
              <a:t> in Košice</a:t>
            </a:r>
            <a:endParaRPr dirty="0"/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sk-SK" sz="1785" dirty="0"/>
              <a:t> </a:t>
            </a:r>
            <a:r>
              <a:rPr lang="sk-SK" sz="1785" dirty="0" err="1"/>
              <a:t>A</a:t>
            </a:r>
            <a:r>
              <a:rPr lang="sk-SK" sz="1785" dirty="0" err="1" smtClean="0"/>
              <a:t>ssistant</a:t>
            </a:r>
            <a:r>
              <a:rPr lang="sk-SK" sz="1785" dirty="0" smtClean="0"/>
              <a:t> </a:t>
            </a:r>
            <a:r>
              <a:rPr lang="sk-SK" sz="1785" dirty="0" err="1"/>
              <a:t>P</a:t>
            </a:r>
            <a:r>
              <a:rPr lang="sk-SK" sz="1785" dirty="0" err="1" smtClean="0"/>
              <a:t>rofessor</a:t>
            </a:r>
            <a:endParaRPr sz="1785" dirty="0"/>
          </a:p>
          <a:p>
            <a:pPr marL="171450" indent="-171450">
              <a:lnSpc>
                <a:spcPct val="100000"/>
              </a:lnSpc>
              <a:buSzPts val="2380"/>
              <a:buFont typeface="Noto Sans Symbols"/>
              <a:buChar char="➢"/>
            </a:pPr>
            <a:r>
              <a:rPr lang="sk-SK" sz="1785" dirty="0"/>
              <a:t> </a:t>
            </a: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social</a:t>
            </a:r>
            <a:r>
              <a:rPr lang="sk-SK" sz="1785" dirty="0"/>
              <a:t> </a:t>
            </a:r>
            <a:r>
              <a:rPr lang="sk-SK" sz="1785" dirty="0" err="1"/>
              <a:t>psychology</a:t>
            </a:r>
            <a:r>
              <a:rPr lang="sk-SK" sz="1785" dirty="0"/>
              <a:t>, </a:t>
            </a:r>
            <a:r>
              <a:rPr lang="sk-SK" sz="1785" dirty="0" err="1"/>
              <a:t>socio-psychological</a:t>
            </a:r>
            <a:r>
              <a:rPr lang="sk-SK" sz="1785" dirty="0"/>
              <a:t> </a:t>
            </a:r>
            <a:r>
              <a:rPr lang="sk-SK" sz="1785" dirty="0" err="1"/>
              <a:t>training</a:t>
            </a:r>
            <a:endParaRPr sz="1785" dirty="0"/>
          </a:p>
          <a:p>
            <a:pPr marL="171450" indent="-58103">
              <a:lnSpc>
                <a:spcPct val="70000"/>
              </a:lnSpc>
              <a:buSzPts val="2380"/>
              <a:buNone/>
            </a:pPr>
            <a:endParaRPr sz="1785"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933950" y="1876425"/>
            <a:ext cx="3886200" cy="40133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70000"/>
              </a:lnSpc>
              <a:spcBef>
                <a:spcPts val="0"/>
              </a:spcBef>
              <a:buSzPts val="2380"/>
            </a:pPr>
            <a:r>
              <a:rPr lang="en-GB" sz="1785" b="1" dirty="0"/>
              <a:t>JÁN BULECA</a:t>
            </a:r>
            <a:endParaRPr lang="en-GB" dirty="0" smtClean="0"/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en-GB" sz="1785" dirty="0"/>
              <a:t> Technical University of </a:t>
            </a:r>
            <a:r>
              <a:rPr lang="en-GB" sz="1785" dirty="0" err="1" smtClean="0"/>
              <a:t>Košice</a:t>
            </a:r>
            <a:endParaRPr lang="en-GB" sz="1785" dirty="0" smtClean="0"/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en-GB" sz="1785" dirty="0" smtClean="0"/>
              <a:t>Associate Professor</a:t>
            </a:r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en-GB" sz="1785" dirty="0" smtClean="0"/>
              <a:t>Household finance, corporate finance, agro-economics</a:t>
            </a:r>
          </a:p>
          <a:p>
            <a:pPr marL="171450" indent="-171450">
              <a:lnSpc>
                <a:spcPct val="70000"/>
              </a:lnSpc>
              <a:buSzPts val="2380"/>
              <a:buFont typeface="Noto Sans Symbols"/>
              <a:buChar char="➢"/>
            </a:pPr>
            <a:r>
              <a:rPr lang="en-GB" sz="1785" dirty="0" smtClean="0"/>
              <a:t>Soft skills trainer and lecturer</a:t>
            </a:r>
          </a:p>
          <a:p>
            <a:pPr marL="0" indent="0">
              <a:lnSpc>
                <a:spcPct val="70000"/>
              </a:lnSpc>
              <a:buSzPts val="2380"/>
              <a:buNone/>
            </a:pPr>
            <a:endParaRPr lang="en-GB" sz="1785" dirty="0"/>
          </a:p>
          <a:p>
            <a:pPr marL="171450" indent="-171450">
              <a:lnSpc>
                <a:spcPct val="70000"/>
              </a:lnSpc>
              <a:buSzPts val="2380"/>
            </a:pPr>
            <a:r>
              <a:rPr lang="en-GB" sz="1785" b="1" dirty="0"/>
              <a:t>MARTINA HORKOVÁ</a:t>
            </a:r>
          </a:p>
          <a:p>
            <a:pPr marL="257175" indent="-257175">
              <a:lnSpc>
                <a:spcPct val="70000"/>
              </a:lnSpc>
              <a:buSzPts val="2380"/>
              <a:buFont typeface="Wingdings" charset="2"/>
              <a:buChar char="Ø"/>
            </a:pPr>
            <a:r>
              <a:rPr lang="en-GB" sz="1725" dirty="0" smtClean="0"/>
              <a:t>Leader of NGO in Slovakia</a:t>
            </a:r>
          </a:p>
          <a:p>
            <a:pPr marL="257175" indent="-257175">
              <a:lnSpc>
                <a:spcPct val="70000"/>
              </a:lnSpc>
              <a:buSzPts val="2380"/>
              <a:buFont typeface="Wingdings" charset="2"/>
              <a:buChar char="Ø"/>
            </a:pPr>
            <a:r>
              <a:rPr lang="en-GB" sz="1725" dirty="0"/>
              <a:t>R</a:t>
            </a:r>
            <a:r>
              <a:rPr lang="en-GB" sz="1725" dirty="0" smtClean="0"/>
              <a:t>esponsible </a:t>
            </a:r>
            <a:r>
              <a:rPr lang="en-GB" sz="1725" dirty="0"/>
              <a:t>for </a:t>
            </a:r>
            <a:r>
              <a:rPr lang="en-GB" sz="1725" dirty="0" smtClean="0"/>
              <a:t>writing, implementing and coordinating educational and Erasmus</a:t>
            </a:r>
            <a:r>
              <a:rPr lang="en-GB" sz="1725" dirty="0"/>
              <a:t>+ youth projects for 4 </a:t>
            </a:r>
            <a:r>
              <a:rPr lang="en-GB" sz="1725" dirty="0" smtClean="0"/>
              <a:t>years</a:t>
            </a:r>
            <a:endParaRPr lang="en-GB" sz="1725" dirty="0"/>
          </a:p>
          <a:p>
            <a:pPr marL="257175" indent="-257175">
              <a:lnSpc>
                <a:spcPct val="70000"/>
              </a:lnSpc>
              <a:buSzPts val="2380"/>
              <a:buFont typeface="Wingdings" charset="2"/>
              <a:buChar char="Ø"/>
            </a:pPr>
            <a:r>
              <a:rPr lang="en-GB" sz="1725" dirty="0"/>
              <a:t>Led business group of 500+ people for 6 </a:t>
            </a:r>
            <a:r>
              <a:rPr lang="en-GB" sz="1725" dirty="0" smtClean="0"/>
              <a:t>years</a:t>
            </a:r>
          </a:p>
          <a:p>
            <a:pPr marL="257175" indent="-257175">
              <a:lnSpc>
                <a:spcPct val="70000"/>
              </a:lnSpc>
              <a:buSzPts val="2380"/>
              <a:buFont typeface="Wingdings" charset="2"/>
              <a:buChar char="Ø"/>
            </a:pPr>
            <a:r>
              <a:rPr lang="en-GB" sz="1725" dirty="0" smtClean="0"/>
              <a:t>Certified </a:t>
            </a:r>
            <a:r>
              <a:rPr lang="en-GB" sz="1725" dirty="0"/>
              <a:t>lecturer for adult education</a:t>
            </a:r>
          </a:p>
          <a:p>
            <a:pPr marL="171450" indent="-171450">
              <a:lnSpc>
                <a:spcPct val="70000"/>
              </a:lnSpc>
              <a:buSzPts val="2380"/>
            </a:pPr>
            <a:endParaRPr lang="en-GB" sz="1725" dirty="0"/>
          </a:p>
          <a:p>
            <a:pPr marL="171450" indent="-171450">
              <a:lnSpc>
                <a:spcPct val="70000"/>
              </a:lnSpc>
              <a:buSzPts val="2380"/>
            </a:pPr>
            <a:endParaRPr lang="en-GB" sz="1725" dirty="0"/>
          </a:p>
          <a:p>
            <a:pPr marL="171450" indent="-58103">
              <a:lnSpc>
                <a:spcPct val="70000"/>
              </a:lnSpc>
              <a:buSzPts val="2380"/>
              <a:buNone/>
            </a:pPr>
            <a:endParaRPr lang="en-GB" sz="1725" dirty="0"/>
          </a:p>
          <a:p>
            <a:pPr marL="171450" indent="-58103">
              <a:lnSpc>
                <a:spcPct val="70000"/>
              </a:lnSpc>
              <a:buSzPts val="2380"/>
              <a:buNone/>
            </a:pPr>
            <a:endParaRPr lang="en-GB" sz="1785" dirty="0"/>
          </a:p>
        </p:txBody>
      </p:sp>
    </p:spTree>
    <p:extLst>
      <p:ext uri="{BB962C8B-B14F-4D97-AF65-F5344CB8AC3E}">
        <p14:creationId xmlns:p14="http://schemas.microsoft.com/office/powerpoint/2010/main" val="18781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body" idx="2"/>
          </p:nvPr>
        </p:nvSpPr>
        <p:spPr>
          <a:xfrm>
            <a:off x="433013" y="3251008"/>
            <a:ext cx="3323925" cy="2156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sk-SK" sz="2700" b="1">
                <a:solidFill>
                  <a:srgbClr val="FF0000"/>
                </a:solidFill>
              </a:rPr>
              <a:t>The credibility of a Level 3 leader can be summed up in one word: </a:t>
            </a:r>
            <a:r>
              <a:rPr lang="sk-SK" sz="2700" b="1" u="sng">
                <a:solidFill>
                  <a:srgbClr val="FF0000"/>
                </a:solidFill>
              </a:rPr>
              <a:t>example</a:t>
            </a:r>
            <a:r>
              <a:rPr lang="sk-SK" sz="2700" b="1">
                <a:solidFill>
                  <a:srgbClr val="FF0000"/>
                </a:solidFill>
              </a:rPr>
              <a:t>.</a:t>
            </a:r>
            <a:endParaRPr sz="2700" b="1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buSzPts val="2400"/>
            </a:pPr>
            <a:endParaRPr sz="1800"/>
          </a:p>
          <a:p>
            <a:pPr marL="0" indent="0" algn="just">
              <a:lnSpc>
                <a:spcPct val="80000"/>
              </a:lnSpc>
              <a:buSzPts val="2400"/>
            </a:pPr>
            <a:endParaRPr/>
          </a:p>
          <a:p>
            <a:pPr marL="0" indent="0" algn="just">
              <a:lnSpc>
                <a:spcPct val="80000"/>
              </a:lnSpc>
              <a:buSzPts val="2400"/>
            </a:pPr>
            <a:endParaRPr sz="1800"/>
          </a:p>
          <a:p>
            <a:pPr marL="0" indent="0" algn="just">
              <a:lnSpc>
                <a:spcPct val="80000"/>
              </a:lnSpc>
              <a:buSzPts val="2400"/>
            </a:pPr>
            <a:endParaRPr sz="1800"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488" y="1167127"/>
            <a:ext cx="5418440" cy="456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768006" y="2122955"/>
            <a:ext cx="1256288" cy="1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557804" y="1167131"/>
            <a:ext cx="45699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3F3F3F"/>
              </a:buClr>
              <a:buSzPts val="3300"/>
            </a:pP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032" b="1">
                <a:latin typeface="Calibri"/>
                <a:ea typeface="Calibri"/>
                <a:cs typeface="Calibri"/>
                <a:sym typeface="Calibri"/>
              </a:rPr>
              <a:t>3. Level of Leadership</a:t>
            </a: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7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433013" y="2122950"/>
            <a:ext cx="50226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sk-SK" sz="2250" i="1">
                <a:latin typeface="Calibri"/>
                <a:ea typeface="Calibri"/>
                <a:cs typeface="Calibri"/>
                <a:sym typeface="Calibri"/>
              </a:rPr>
              <a:t>People follow you because of what you have done for the organization.</a:t>
            </a:r>
            <a:endParaRPr sz="2250" i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6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4009" y="1089212"/>
            <a:ext cx="5403173" cy="454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>
            <a:spLocks noGrp="1"/>
          </p:cNvSpPr>
          <p:nvPr>
            <p:ph type="body" idx="2"/>
          </p:nvPr>
        </p:nvSpPr>
        <p:spPr>
          <a:xfrm>
            <a:off x="629850" y="3208575"/>
            <a:ext cx="2949075" cy="254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</a:pPr>
            <a:r>
              <a:rPr lang="sk-SK" sz="2250" b="1">
                <a:solidFill>
                  <a:srgbClr val="FF0000"/>
                </a:solidFill>
              </a:rPr>
              <a:t>Your ultimate goal as a leader should be to work hard enough and strategically enough that you have more than enough to give and share with others.</a:t>
            </a:r>
            <a:endParaRPr sz="2250" b="1">
              <a:solidFill>
                <a:srgbClr val="FF0000"/>
              </a:solidFill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720894" y="1492981"/>
            <a:ext cx="1256288" cy="1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629841" y="1200150"/>
            <a:ext cx="45699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3F3F3F"/>
              </a:buClr>
              <a:buSzPts val="3300"/>
            </a:pP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032" b="1">
                <a:latin typeface="Calibri"/>
                <a:ea typeface="Calibri"/>
                <a:cs typeface="Calibri"/>
                <a:sym typeface="Calibri"/>
              </a:rPr>
              <a:t>4. Level of Leadership</a:t>
            </a:r>
            <a:r>
              <a:rPr lang="sk-SK" sz="2475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2475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7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629850" y="2176181"/>
            <a:ext cx="473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sk-SK" sz="2250" i="1">
                <a:latin typeface="Calibri"/>
                <a:ea typeface="Calibri"/>
                <a:cs typeface="Calibri"/>
                <a:sym typeface="Calibri"/>
              </a:rPr>
              <a:t>People follow you because what you have done for them.</a:t>
            </a:r>
            <a:endParaRPr sz="2250" i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2"/>
          </p:nvPr>
        </p:nvSpPr>
        <p:spPr>
          <a:xfrm>
            <a:off x="629850" y="3694031"/>
            <a:ext cx="2949075" cy="1943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</a:pPr>
            <a:r>
              <a:rPr lang="sk-SK" sz="2700" b="1">
                <a:solidFill>
                  <a:srgbClr val="FF0000"/>
                </a:solidFill>
              </a:rPr>
              <a:t>You are willing to invest your life into the lives of others for the long haul.</a:t>
            </a:r>
            <a:endParaRPr sz="2700" b="1">
              <a:solidFill>
                <a:srgbClr val="FF0000"/>
              </a:solidFill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720894" y="1492981"/>
            <a:ext cx="1256288" cy="1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>
            <a:off x="629841" y="1200150"/>
            <a:ext cx="45699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3F3F3F"/>
              </a:buClr>
              <a:buSzPts val="3300"/>
            </a:pP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2475" b="1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3032" b="1">
                <a:latin typeface="Calibri"/>
                <a:ea typeface="Calibri"/>
                <a:cs typeface="Calibri"/>
                <a:sym typeface="Calibri"/>
              </a:rPr>
              <a:t>5. Level of Leadership</a:t>
            </a:r>
            <a:r>
              <a:rPr lang="sk-SK" sz="2475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2475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7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734775" y="2249681"/>
            <a:ext cx="464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sk-SK" sz="2250" i="1">
                <a:latin typeface="Calibri"/>
                <a:ea typeface="Calibri"/>
                <a:cs typeface="Calibri"/>
                <a:sym typeface="Calibri"/>
              </a:rPr>
              <a:t>People follow you because of who </a:t>
            </a:r>
            <a:br>
              <a:rPr lang="sk-SK" sz="2250" i="1">
                <a:latin typeface="Calibri"/>
                <a:ea typeface="Calibri"/>
                <a:cs typeface="Calibri"/>
                <a:sym typeface="Calibri"/>
              </a:rPr>
            </a:br>
            <a:r>
              <a:rPr lang="sk-SK" sz="2250" i="1">
                <a:latin typeface="Calibri"/>
                <a:ea typeface="Calibri"/>
                <a:cs typeface="Calibri"/>
                <a:sym typeface="Calibri"/>
              </a:rPr>
              <a:t>you are and what you represent.</a:t>
            </a:r>
            <a:endParaRPr sz="225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4">
            <a:alphaModFix/>
          </a:blip>
          <a:srcRect l="105229" t="-49059" r="-105229" b="49059"/>
          <a:stretch/>
        </p:blipFill>
        <p:spPr>
          <a:xfrm>
            <a:off x="3613491" y="1165064"/>
            <a:ext cx="5481401" cy="46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3491" y="1165064"/>
            <a:ext cx="5481401" cy="461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2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628650" y="111331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sk-SK" sz="2250" b="1"/>
              <a:t>Activity 3</a:t>
            </a:r>
            <a:endParaRPr sz="2250" b="1"/>
          </a:p>
          <a:p>
            <a:pPr algn="ctr"/>
            <a:r>
              <a:rPr lang="sk-SK" sz="3600" b="1"/>
              <a:t>SPEAK, LISTEN AND OBSERVE</a:t>
            </a:r>
            <a:endParaRPr sz="3600" b="1"/>
          </a:p>
        </p:txBody>
      </p:sp>
      <p:pic>
        <p:nvPicPr>
          <p:cNvPr id="255" name="Google Shape;255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56174"/>
            <a:ext cx="4284450" cy="33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>
            <a:spLocks noGrp="1"/>
          </p:cNvSpPr>
          <p:nvPr>
            <p:ph type="body" idx="2"/>
          </p:nvPr>
        </p:nvSpPr>
        <p:spPr>
          <a:xfrm>
            <a:off x="628650" y="2107594"/>
            <a:ext cx="3886200" cy="75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buSzPts val="3600"/>
              <a:buNone/>
            </a:pPr>
            <a:r>
              <a:rPr lang="sk-SK" sz="2700" b="1"/>
              <a:t>Cognitive skills</a:t>
            </a:r>
            <a:endParaRPr/>
          </a:p>
          <a:p>
            <a:pPr marL="0" indent="0">
              <a:buNone/>
            </a:pPr>
            <a:r>
              <a:rPr lang="sk-SK"/>
              <a:t>the core skills your brain uses to think, read, learn, remember, reason, and pay attention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4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sk-SK" sz="2250" b="1"/>
              <a:t>Activity 3</a:t>
            </a:r>
            <a:endParaRPr sz="2250" b="1"/>
          </a:p>
          <a:p>
            <a:pPr algn="ctr"/>
            <a:r>
              <a:rPr lang="sk-SK" sz="3600" b="1"/>
              <a:t>SPEAK, LISTEN AND OBSERVE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2"/>
          </p:nvPr>
        </p:nvSpPr>
        <p:spPr>
          <a:xfrm>
            <a:off x="628650" y="2225475"/>
            <a:ext cx="7973325" cy="3597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buChar char="●"/>
            </a:pPr>
            <a:r>
              <a:rPr lang="sk-SK" dirty="0" err="1"/>
              <a:t>group</a:t>
            </a:r>
            <a:r>
              <a:rPr lang="sk-SK" dirty="0"/>
              <a:t> of 3 </a:t>
            </a:r>
            <a:r>
              <a:rPr lang="sk-SK" dirty="0" err="1"/>
              <a:t>people</a:t>
            </a:r>
            <a:r>
              <a:rPr lang="sk-SK" dirty="0"/>
              <a:t> → 3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roles</a:t>
            </a:r>
            <a:r>
              <a:rPr lang="sk-SK" dirty="0"/>
              <a:t> (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)</a:t>
            </a:r>
            <a:endParaRPr dirty="0"/>
          </a:p>
          <a:p>
            <a:pPr marL="385763" indent="-385763">
              <a:spcBef>
                <a:spcPts val="0"/>
              </a:spcBef>
              <a:buFont typeface="Calibri"/>
              <a:buAutoNum type="arabicPeriod"/>
            </a:pPr>
            <a:r>
              <a:rPr lang="sk-SK" dirty="0" smtClean="0"/>
              <a:t>Speaker: </a:t>
            </a:r>
            <a:r>
              <a:rPr lang="sk-SK" dirty="0" err="1"/>
              <a:t>speak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qualities</a:t>
            </a:r>
            <a:r>
              <a:rPr lang="sk-SK" dirty="0"/>
              <a:t> </a:t>
            </a:r>
            <a:r>
              <a:rPr lang="sk-SK" dirty="0" err="1"/>
              <a:t>during</a:t>
            </a:r>
            <a:r>
              <a:rPr lang="sk-SK" dirty="0"/>
              <a:t> 5 </a:t>
            </a:r>
            <a:r>
              <a:rPr lang="sk-SK" dirty="0" err="1"/>
              <a:t>minutes</a:t>
            </a:r>
            <a:endParaRPr dirty="0"/>
          </a:p>
          <a:p>
            <a:pPr marL="385763" indent="-385763">
              <a:spcBef>
                <a:spcPts val="0"/>
              </a:spcBef>
              <a:buFont typeface="Calibri"/>
              <a:buAutoNum type="arabicPeriod"/>
            </a:pPr>
            <a:r>
              <a:rPr lang="sk-SK" dirty="0" err="1" smtClean="0"/>
              <a:t>Listener</a:t>
            </a:r>
            <a:r>
              <a:rPr lang="sk-SK" dirty="0"/>
              <a:t>:</a:t>
            </a:r>
            <a:r>
              <a:rPr lang="sk-SK" dirty="0" smtClean="0"/>
              <a:t> </a:t>
            </a:r>
            <a:r>
              <a:rPr lang="sk-SK" dirty="0" err="1"/>
              <a:t>listen</a:t>
            </a:r>
            <a:r>
              <a:rPr lang="sk-SK" dirty="0"/>
              <a:t> </a:t>
            </a:r>
            <a:r>
              <a:rPr lang="sk-SK" dirty="0" err="1"/>
              <a:t>accurately</a:t>
            </a:r>
            <a:r>
              <a:rPr lang="sk-SK" dirty="0"/>
              <a:t>, </a:t>
            </a:r>
            <a:r>
              <a:rPr lang="sk-SK" dirty="0" err="1"/>
              <a:t>listen</a:t>
            </a:r>
            <a:r>
              <a:rPr lang="sk-SK" dirty="0"/>
              <a:t> </a:t>
            </a:r>
            <a:r>
              <a:rPr lang="sk-SK" dirty="0" err="1"/>
              <a:t>precisely</a:t>
            </a:r>
            <a:endParaRPr dirty="0"/>
          </a:p>
          <a:p>
            <a:pPr marL="385763" indent="-385763">
              <a:spcBef>
                <a:spcPts val="0"/>
              </a:spcBef>
              <a:buFont typeface="Calibri"/>
              <a:buAutoNum type="arabicPeriod"/>
            </a:pPr>
            <a:r>
              <a:rPr lang="sk-SK" dirty="0" err="1" smtClean="0"/>
              <a:t>Observer</a:t>
            </a:r>
            <a:r>
              <a:rPr lang="sk-SK" dirty="0" smtClean="0"/>
              <a:t>: </a:t>
            </a:r>
            <a:r>
              <a:rPr lang="sk-SK" dirty="0" err="1"/>
              <a:t>observe</a:t>
            </a:r>
            <a:r>
              <a:rPr lang="sk-SK" dirty="0"/>
              <a:t> </a:t>
            </a:r>
            <a:r>
              <a:rPr lang="sk-SK" dirty="0" err="1"/>
              <a:t>how</a:t>
            </a:r>
            <a:r>
              <a:rPr lang="sk-SK" dirty="0"/>
              <a:t> a speaker </a:t>
            </a:r>
            <a:r>
              <a:rPr lang="sk-SK" dirty="0" err="1"/>
              <a:t>acts</a:t>
            </a:r>
            <a:endParaRPr dirty="0"/>
          </a:p>
          <a:p>
            <a:pPr marL="385763" indent="0">
              <a:buNone/>
            </a:pPr>
            <a:endParaRPr dirty="0"/>
          </a:p>
          <a:p>
            <a:pPr marL="0" indent="0" algn="just">
              <a:buNone/>
            </a:pPr>
            <a:r>
              <a:rPr lang="sk-SK" i="1" dirty="0"/>
              <a:t>„Get </a:t>
            </a:r>
            <a:r>
              <a:rPr lang="sk-SK" i="1" dirty="0" err="1"/>
              <a:t>into</a:t>
            </a:r>
            <a:r>
              <a:rPr lang="sk-SK" i="1" dirty="0"/>
              <a:t> a </a:t>
            </a:r>
            <a:r>
              <a:rPr lang="sk-SK" i="1" dirty="0" err="1"/>
              <a:t>groups</a:t>
            </a:r>
            <a:r>
              <a:rPr lang="sk-SK" i="1" dirty="0"/>
              <a:t> of 3 </a:t>
            </a:r>
            <a:r>
              <a:rPr lang="sk-SK" i="1" dirty="0" err="1"/>
              <a:t>people</a:t>
            </a:r>
            <a:r>
              <a:rPr lang="sk-SK" i="1" dirty="0"/>
              <a:t>. </a:t>
            </a:r>
            <a:r>
              <a:rPr lang="sk-SK" i="1" dirty="0" err="1"/>
              <a:t>Each</a:t>
            </a:r>
            <a:r>
              <a:rPr lang="sk-SK" i="1" dirty="0"/>
              <a:t> of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have</a:t>
            </a:r>
            <a:r>
              <a:rPr lang="sk-SK" i="1" dirty="0"/>
              <a:t> 5 </a:t>
            </a:r>
            <a:r>
              <a:rPr lang="sk-SK" i="1" dirty="0" err="1"/>
              <a:t>minutes</a:t>
            </a:r>
            <a:r>
              <a:rPr lang="sk-SK" i="1" dirty="0"/>
              <a:t> to </a:t>
            </a:r>
            <a:r>
              <a:rPr lang="sk-SK" i="1" dirty="0" err="1"/>
              <a:t>speak</a:t>
            </a:r>
            <a:r>
              <a:rPr lang="sk-SK" i="1" dirty="0"/>
              <a:t> on </a:t>
            </a:r>
            <a:r>
              <a:rPr lang="sk-SK" i="1" dirty="0" err="1"/>
              <a:t>your</a:t>
            </a:r>
            <a:r>
              <a:rPr lang="sk-SK" i="1" dirty="0"/>
              <a:t> </a:t>
            </a:r>
            <a:r>
              <a:rPr lang="sk-SK" i="1" dirty="0" err="1"/>
              <a:t>own</a:t>
            </a:r>
            <a:r>
              <a:rPr lang="sk-SK" i="1" dirty="0"/>
              <a:t> </a:t>
            </a:r>
            <a:r>
              <a:rPr lang="sk-SK" b="1" i="1" dirty="0" err="1"/>
              <a:t>working</a:t>
            </a:r>
            <a:r>
              <a:rPr lang="sk-SK" i="1" dirty="0"/>
              <a:t> </a:t>
            </a:r>
            <a:r>
              <a:rPr lang="sk-SK" i="1" dirty="0" err="1"/>
              <a:t>qualities</a:t>
            </a:r>
            <a:r>
              <a:rPr lang="sk-SK" i="1" dirty="0"/>
              <a:t>/</a:t>
            </a:r>
            <a:r>
              <a:rPr lang="sk-SK" i="1" dirty="0" err="1"/>
              <a:t>good</a:t>
            </a:r>
            <a:r>
              <a:rPr lang="sk-SK" i="1" dirty="0"/>
              <a:t> </a:t>
            </a:r>
            <a:r>
              <a:rPr lang="sk-SK" i="1" dirty="0" err="1"/>
              <a:t>characteristics</a:t>
            </a:r>
            <a:r>
              <a:rPr lang="sk-SK" i="1" dirty="0"/>
              <a:t>/</a:t>
            </a:r>
            <a:r>
              <a:rPr lang="sk-SK" i="1" dirty="0" err="1"/>
              <a:t>skills</a:t>
            </a:r>
            <a:r>
              <a:rPr lang="sk-SK" i="1" dirty="0"/>
              <a:t>. </a:t>
            </a:r>
            <a:endParaRPr lang="sk-SK" i="1" dirty="0" smtClean="0"/>
          </a:p>
          <a:p>
            <a:pPr marL="0" indent="0" algn="just">
              <a:buNone/>
            </a:pPr>
            <a:r>
              <a:rPr lang="sk-SK" i="1" dirty="0" err="1" smtClean="0"/>
              <a:t>Other</a:t>
            </a:r>
            <a:r>
              <a:rPr lang="sk-SK" i="1" dirty="0" smtClean="0"/>
              <a:t> </a:t>
            </a:r>
            <a:r>
              <a:rPr lang="sk-SK" i="1" dirty="0" err="1"/>
              <a:t>people</a:t>
            </a:r>
            <a:r>
              <a:rPr lang="sk-SK" i="1" dirty="0"/>
              <a:t> in </a:t>
            </a:r>
            <a:r>
              <a:rPr lang="sk-SK" i="1" dirty="0" err="1"/>
              <a:t>your</a:t>
            </a:r>
            <a:r>
              <a:rPr lang="sk-SK" i="1" dirty="0"/>
              <a:t> </a:t>
            </a:r>
            <a:r>
              <a:rPr lang="sk-SK" i="1" dirty="0" err="1"/>
              <a:t>group</a:t>
            </a:r>
            <a:r>
              <a:rPr lang="sk-SK" i="1" dirty="0"/>
              <a:t> just </a:t>
            </a:r>
            <a:r>
              <a:rPr lang="sk-SK" i="1" dirty="0" err="1"/>
              <a:t>listen</a:t>
            </a:r>
            <a:r>
              <a:rPr lang="sk-SK" i="1" dirty="0"/>
              <a:t> to </a:t>
            </a:r>
            <a:r>
              <a:rPr lang="sk-SK" i="1" dirty="0" err="1"/>
              <a:t>you</a:t>
            </a:r>
            <a:r>
              <a:rPr lang="sk-SK" i="1" dirty="0"/>
              <a:t> or </a:t>
            </a:r>
            <a:r>
              <a:rPr lang="sk-SK" i="1" dirty="0" err="1"/>
              <a:t>observe</a:t>
            </a:r>
            <a:r>
              <a:rPr lang="sk-SK" i="1" dirty="0"/>
              <a:t> </a:t>
            </a:r>
            <a:r>
              <a:rPr lang="sk-SK" i="1" dirty="0" err="1"/>
              <a:t>you</a:t>
            </a:r>
            <a:r>
              <a:rPr lang="sk-SK" i="1" dirty="0"/>
              <a:t> </a:t>
            </a:r>
            <a:r>
              <a:rPr lang="sk-SK" i="1" dirty="0" err="1"/>
              <a:t>with</a:t>
            </a:r>
            <a:r>
              <a:rPr lang="sk-SK" i="1" dirty="0"/>
              <a:t> no </a:t>
            </a:r>
            <a:r>
              <a:rPr lang="sk-SK" i="1" dirty="0" err="1"/>
              <a:t>response</a:t>
            </a:r>
            <a:r>
              <a:rPr lang="sk-SK" i="1" dirty="0"/>
              <a:t>.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roles</a:t>
            </a:r>
            <a:r>
              <a:rPr lang="sk-SK" i="1" dirty="0"/>
              <a:t> </a:t>
            </a:r>
            <a:r>
              <a:rPr lang="sk-SK" i="1" dirty="0" err="1"/>
              <a:t>will</a:t>
            </a:r>
            <a:r>
              <a:rPr lang="sk-SK" i="1" dirty="0"/>
              <a:t> change </a:t>
            </a:r>
            <a:r>
              <a:rPr lang="sk-SK" i="1" dirty="0" err="1"/>
              <a:t>after</a:t>
            </a:r>
            <a:r>
              <a:rPr lang="sk-SK" i="1" dirty="0"/>
              <a:t> 5 </a:t>
            </a:r>
            <a:r>
              <a:rPr lang="sk-SK" i="1" dirty="0" err="1"/>
              <a:t>minutes</a:t>
            </a:r>
            <a:r>
              <a:rPr lang="sk-SK" i="1" dirty="0"/>
              <a:t>.“</a:t>
            </a:r>
            <a:endParaRPr i="1" dirty="0"/>
          </a:p>
          <a:p>
            <a:pPr marL="385763" indent="0"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8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sk-SK" sz="2250" b="1"/>
              <a:t>Activity 3</a:t>
            </a:r>
            <a:endParaRPr sz="2250" b="1"/>
          </a:p>
          <a:p>
            <a:pPr algn="ctr"/>
            <a:r>
              <a:rPr lang="sk-SK" sz="3600" b="1"/>
              <a:t>SPEAK, LISTEN AND OBSERVE</a:t>
            </a:r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2"/>
          </p:nvPr>
        </p:nvSpPr>
        <p:spPr>
          <a:xfrm>
            <a:off x="705970" y="2470897"/>
            <a:ext cx="7809380" cy="30190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/>
              <a:t>Speak → </a:t>
            </a:r>
            <a:r>
              <a:rPr lang="sk-SK" b="1" i="1"/>
              <a:t>self-presentation</a:t>
            </a:r>
            <a:r>
              <a:rPr lang="sk-SK"/>
              <a:t> - expressing oneself and behaving in ways that create a desired impression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sk-SK"/>
              <a:t>Listen → </a:t>
            </a:r>
            <a:r>
              <a:rPr lang="sk-SK" b="1" i="1"/>
              <a:t>active listening </a:t>
            </a:r>
            <a:r>
              <a:rPr lang="sk-SK"/>
              <a:t>- listen to obtain information, listen to understand, listen to learn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sk-SK"/>
              <a:t>Observe → </a:t>
            </a:r>
            <a:r>
              <a:rPr lang="sk-SK" b="1" i="1"/>
              <a:t>non-verbal factors</a:t>
            </a:r>
            <a:r>
              <a:rPr lang="sk-SK" b="1"/>
              <a:t> </a:t>
            </a:r>
            <a:r>
              <a:rPr lang="sk-SK"/>
              <a:t>- observe the details very keenly and report it (body language, voice, distance, etc.)</a:t>
            </a:r>
            <a:endParaRPr/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3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body" idx="2"/>
          </p:nvPr>
        </p:nvSpPr>
        <p:spPr>
          <a:xfrm>
            <a:off x="701456" y="2089725"/>
            <a:ext cx="3291075" cy="645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buSzPts val="3600"/>
              <a:buNone/>
            </a:pPr>
            <a:r>
              <a:rPr lang="sk-SK" sz="2700" b="1"/>
              <a:t>Interpersonal</a:t>
            </a:r>
            <a:r>
              <a:rPr lang="sk-SK"/>
              <a:t> </a:t>
            </a:r>
            <a:r>
              <a:rPr lang="sk-SK" sz="2700" b="1"/>
              <a:t>skills</a:t>
            </a:r>
            <a:endParaRPr/>
          </a:p>
          <a:p>
            <a:pPr marL="0" indent="0">
              <a:buNone/>
            </a:pPr>
            <a:r>
              <a:rPr lang="sk-SK"/>
              <a:t>refers to an one's ability </a:t>
            </a:r>
            <a:br>
              <a:rPr lang="sk-SK"/>
            </a:br>
            <a:r>
              <a:rPr lang="sk-SK"/>
              <a:t>to get along with others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9263" y="2734800"/>
            <a:ext cx="5254708" cy="308859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686"/>
              </a:srgbClr>
            </a:outerShdw>
          </a:effectLst>
        </p:spPr>
      </p:pic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628650" y="111331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SzPts val="1100"/>
            </a:pPr>
            <a:r>
              <a:rPr lang="sk-SK" sz="2250" b="1"/>
              <a:t>Activity 4</a:t>
            </a:r>
            <a:endParaRPr sz="2250" b="1"/>
          </a:p>
          <a:p>
            <a:pPr algn="ctr"/>
            <a:r>
              <a:rPr lang="sk-SK" sz="3600" b="1"/>
              <a:t>EMOTION DICE GAME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4959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SzPts val="1100"/>
            </a:pPr>
            <a:r>
              <a:rPr lang="sk-SK" sz="2250" b="1"/>
              <a:t>Activity 4</a:t>
            </a:r>
            <a:endParaRPr sz="2250" b="1"/>
          </a:p>
          <a:p>
            <a:pPr algn="ctr"/>
            <a:r>
              <a:rPr lang="sk-SK" sz="3600" b="1"/>
              <a:t>EMOTION DICE GAME</a:t>
            </a:r>
            <a:endParaRPr b="1"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2"/>
          </p:nvPr>
        </p:nvSpPr>
        <p:spPr>
          <a:xfrm>
            <a:off x="628650" y="2089725"/>
            <a:ext cx="3113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85763" indent="-252413">
              <a:spcBef>
                <a:spcPts val="0"/>
              </a:spcBef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HAPPINESS</a:t>
            </a:r>
            <a:endParaRPr sz="2700"/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SADNESS</a:t>
            </a:r>
            <a:endParaRPr sz="2700"/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ANGER</a:t>
            </a:r>
            <a:endParaRPr sz="2700"/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FEAR</a:t>
            </a:r>
            <a:endParaRPr sz="2700"/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DISGUST</a:t>
            </a:r>
            <a:endParaRPr sz="2700"/>
          </a:p>
          <a:p>
            <a:pPr marL="385763" indent="-423863">
              <a:buSzPts val="3600"/>
              <a:buFont typeface="Calibri"/>
              <a:buAutoNum type="arabicPeriod"/>
            </a:pPr>
            <a:r>
              <a:rPr lang="sk-SK" sz="2700" b="1"/>
              <a:t>SURPRISE</a:t>
            </a:r>
            <a:endParaRPr sz="2700"/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3580279" y="2491069"/>
            <a:ext cx="5049371" cy="31132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None/>
            </a:pPr>
            <a:r>
              <a:rPr lang="sk-SK" sz="2250" i="1"/>
              <a:t>„Roll a dice and try to remind the last situation in your work (except of today) when you have been feeling an emotion reflecting the number.“</a:t>
            </a:r>
            <a:endParaRPr sz="2250"/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sk-SK" b="1" dirty="0" err="1"/>
              <a:t>Emotional</a:t>
            </a:r>
            <a:r>
              <a:rPr lang="sk-SK" b="1" dirty="0"/>
              <a:t> </a:t>
            </a:r>
            <a:r>
              <a:rPr lang="sk-SK" b="1" dirty="0" err="1"/>
              <a:t>Intelligence</a:t>
            </a:r>
            <a:r>
              <a:rPr lang="sk-SK" dirty="0"/>
              <a:t> </a:t>
            </a:r>
            <a:endParaRPr dirty="0"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2"/>
          </p:nvPr>
        </p:nvSpPr>
        <p:spPr>
          <a:xfrm>
            <a:off x="628650" y="2125267"/>
            <a:ext cx="8001000" cy="34790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indent="-312420">
              <a:lnSpc>
                <a:spcPct val="80000"/>
              </a:lnSpc>
              <a:buSzPts val="2960"/>
              <a:buFont typeface="Calibri"/>
              <a:buChar char="•"/>
            </a:pPr>
            <a:r>
              <a:rPr lang="sk-SK" sz="2220" i="1" dirty="0" err="1" smtClean="0"/>
              <a:t>the</a:t>
            </a:r>
            <a:r>
              <a:rPr lang="sk-SK" sz="2220" i="1" dirty="0" smtClean="0"/>
              <a:t> </a:t>
            </a:r>
            <a:r>
              <a:rPr lang="sk-SK" sz="2220" i="1" dirty="0" err="1"/>
              <a:t>ability</a:t>
            </a:r>
            <a:r>
              <a:rPr lang="sk-SK" sz="2220" i="1" dirty="0"/>
              <a:t> to monitor </a:t>
            </a:r>
            <a:r>
              <a:rPr lang="sk-SK" sz="2220" i="1" dirty="0" err="1"/>
              <a:t>one´s</a:t>
            </a:r>
            <a:r>
              <a:rPr lang="sk-SK" sz="2220" i="1" dirty="0"/>
              <a:t> </a:t>
            </a:r>
            <a:r>
              <a:rPr lang="sk-SK" sz="2220" i="1" dirty="0" err="1"/>
              <a:t>own</a:t>
            </a:r>
            <a:r>
              <a:rPr lang="sk-SK" sz="2220" i="1" dirty="0"/>
              <a:t> and </a:t>
            </a:r>
            <a:r>
              <a:rPr lang="sk-SK" sz="2220" i="1" dirty="0" err="1"/>
              <a:t>others</a:t>
            </a:r>
            <a:r>
              <a:rPr lang="sk-SK" sz="2220" i="1" dirty="0"/>
              <a:t> </a:t>
            </a:r>
            <a:r>
              <a:rPr lang="sk-SK" sz="2220" i="1" dirty="0" err="1"/>
              <a:t>emotions</a:t>
            </a:r>
            <a:r>
              <a:rPr lang="sk-SK" sz="2220" i="1" dirty="0"/>
              <a:t>, </a:t>
            </a:r>
            <a:br>
              <a:rPr lang="sk-SK" sz="2220" i="1" dirty="0"/>
            </a:br>
            <a:r>
              <a:rPr lang="sk-SK" sz="2220" i="1" dirty="0"/>
              <a:t>to </a:t>
            </a:r>
            <a:r>
              <a:rPr lang="sk-SK" sz="2220" i="1" dirty="0" err="1"/>
              <a:t>discriminate</a:t>
            </a:r>
            <a:r>
              <a:rPr lang="sk-SK" sz="2220" i="1" dirty="0"/>
              <a:t> </a:t>
            </a:r>
            <a:r>
              <a:rPr lang="sk-SK" sz="2220" i="1" dirty="0" err="1"/>
              <a:t>among</a:t>
            </a:r>
            <a:r>
              <a:rPr lang="sk-SK" sz="2220" i="1" dirty="0"/>
              <a:t> </a:t>
            </a:r>
            <a:r>
              <a:rPr lang="sk-SK" sz="2220" i="1" dirty="0" err="1"/>
              <a:t>them</a:t>
            </a:r>
            <a:r>
              <a:rPr lang="sk-SK" sz="2220" i="1" dirty="0"/>
              <a:t> and to </a:t>
            </a:r>
            <a:r>
              <a:rPr lang="sk-SK" sz="2220" i="1" dirty="0" err="1"/>
              <a:t>use</a:t>
            </a:r>
            <a:r>
              <a:rPr lang="sk-SK" sz="2220" i="1" dirty="0"/>
              <a:t> </a:t>
            </a:r>
            <a:r>
              <a:rPr lang="sk-SK" sz="2220" i="1" dirty="0" err="1"/>
              <a:t>information</a:t>
            </a:r>
            <a:r>
              <a:rPr lang="sk-SK" sz="2220" i="1" dirty="0"/>
              <a:t> to </a:t>
            </a:r>
            <a:r>
              <a:rPr lang="sk-SK" sz="2220" i="1" dirty="0" err="1"/>
              <a:t>guide</a:t>
            </a:r>
            <a:r>
              <a:rPr lang="sk-SK" sz="2220" i="1" dirty="0"/>
              <a:t> </a:t>
            </a:r>
            <a:r>
              <a:rPr lang="sk-SK" sz="2220" i="1" dirty="0" err="1"/>
              <a:t>one´s</a:t>
            </a:r>
            <a:r>
              <a:rPr lang="sk-SK" sz="2220" i="1" dirty="0"/>
              <a:t> </a:t>
            </a:r>
            <a:r>
              <a:rPr lang="sk-SK" sz="2220" i="1" dirty="0" err="1"/>
              <a:t>thinking</a:t>
            </a:r>
            <a:r>
              <a:rPr lang="sk-SK" sz="2220" i="1" dirty="0"/>
              <a:t> and </a:t>
            </a:r>
            <a:r>
              <a:rPr lang="sk-SK" sz="2220" i="1" dirty="0" err="1"/>
              <a:t>action</a:t>
            </a:r>
            <a:endParaRPr sz="2220" i="1" dirty="0"/>
          </a:p>
          <a:p>
            <a:pPr marL="0" indent="0">
              <a:lnSpc>
                <a:spcPct val="80000"/>
              </a:lnSpc>
              <a:buSzPts val="2960"/>
              <a:buNone/>
            </a:pPr>
            <a:endParaRPr sz="222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1" indent="0">
              <a:lnSpc>
                <a:spcPct val="80000"/>
              </a:lnSpc>
              <a:buSzPts val="2960"/>
              <a:buNone/>
            </a:pPr>
            <a:r>
              <a:rPr lang="sk-SK" sz="2400" b="1" dirty="0"/>
              <a:t>SELF-AWARENESS </a:t>
            </a:r>
            <a:r>
              <a:rPr lang="sk-SK" sz="2400" i="1" dirty="0"/>
              <a:t>(</a:t>
            </a:r>
            <a:r>
              <a:rPr lang="sk-SK" sz="2400" i="1" dirty="0" err="1"/>
              <a:t>humility</a:t>
            </a:r>
            <a:r>
              <a:rPr lang="sk-SK" sz="2400" i="1" dirty="0"/>
              <a:t>, </a:t>
            </a:r>
            <a:r>
              <a:rPr lang="sk-SK" sz="2400" i="1" dirty="0" err="1"/>
              <a:t>strengths</a:t>
            </a:r>
            <a:r>
              <a:rPr lang="sk-SK" sz="2400" i="1" dirty="0"/>
              <a:t>, </a:t>
            </a:r>
            <a:r>
              <a:rPr lang="sk-SK" sz="2400" i="1" dirty="0" err="1"/>
              <a:t>weaknesses</a:t>
            </a:r>
            <a:r>
              <a:rPr lang="sk-SK" sz="2400" i="1" dirty="0"/>
              <a:t>)</a:t>
            </a:r>
            <a:endParaRPr sz="2400" dirty="0"/>
          </a:p>
          <a:p>
            <a:pPr marL="342900" lvl="1" indent="0">
              <a:lnSpc>
                <a:spcPct val="80000"/>
              </a:lnSpc>
              <a:buSzPts val="2960"/>
              <a:buNone/>
            </a:pPr>
            <a:r>
              <a:rPr lang="sk-SK" sz="2400" b="1" dirty="0"/>
              <a:t>SELF-REGULATION </a:t>
            </a:r>
            <a:r>
              <a:rPr lang="sk-SK" sz="2400" i="1" dirty="0"/>
              <a:t>(</a:t>
            </a:r>
            <a:r>
              <a:rPr lang="sk-SK" sz="2400" i="1" dirty="0" err="1"/>
              <a:t>staying</a:t>
            </a:r>
            <a:r>
              <a:rPr lang="sk-SK" sz="2400" i="1" dirty="0"/>
              <a:t> in </a:t>
            </a:r>
            <a:r>
              <a:rPr lang="sk-SK" sz="2400" i="1" dirty="0" err="1"/>
              <a:t>control</a:t>
            </a:r>
            <a:r>
              <a:rPr lang="sk-SK" sz="2400" i="1" dirty="0"/>
              <a:t>)</a:t>
            </a:r>
            <a:endParaRPr sz="2400" dirty="0"/>
          </a:p>
          <a:p>
            <a:pPr marL="342900" lvl="1" indent="0">
              <a:lnSpc>
                <a:spcPct val="80000"/>
              </a:lnSpc>
              <a:buSzPts val="2960"/>
              <a:buNone/>
            </a:pPr>
            <a:r>
              <a:rPr lang="sk-SK" sz="2400" b="1" dirty="0"/>
              <a:t>SELF-MOTIVATION </a:t>
            </a:r>
            <a:r>
              <a:rPr lang="sk-SK" sz="2400" i="1" dirty="0"/>
              <a:t>(</a:t>
            </a:r>
            <a:r>
              <a:rPr lang="sk-SK" sz="2400" i="1" dirty="0" err="1"/>
              <a:t>high</a:t>
            </a:r>
            <a:r>
              <a:rPr lang="sk-SK" sz="2400" i="1" dirty="0"/>
              <a:t> </a:t>
            </a:r>
            <a:r>
              <a:rPr lang="sk-SK" sz="2400" i="1" dirty="0" err="1"/>
              <a:t>standards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quality</a:t>
            </a:r>
            <a:r>
              <a:rPr lang="sk-SK" sz="2400" i="1" dirty="0"/>
              <a:t> of </a:t>
            </a:r>
            <a:r>
              <a:rPr lang="sk-SK" sz="2400" i="1" dirty="0" err="1"/>
              <a:t>work</a:t>
            </a:r>
            <a:r>
              <a:rPr lang="sk-SK" sz="2400" i="1" dirty="0"/>
              <a:t>)</a:t>
            </a:r>
            <a:endParaRPr sz="2400" dirty="0"/>
          </a:p>
          <a:p>
            <a:pPr marL="342900" lvl="1" indent="0">
              <a:lnSpc>
                <a:spcPct val="80000"/>
              </a:lnSpc>
              <a:buSzPts val="2960"/>
              <a:buNone/>
            </a:pPr>
            <a:r>
              <a:rPr lang="sk-SK" sz="2400" b="1" dirty="0"/>
              <a:t>EMPATHY </a:t>
            </a:r>
            <a:r>
              <a:rPr lang="sk-SK" sz="2400" i="1" dirty="0"/>
              <a:t>(</a:t>
            </a:r>
            <a:r>
              <a:rPr lang="sk-SK" sz="2400" i="1" dirty="0" err="1"/>
              <a:t>putting</a:t>
            </a:r>
            <a:r>
              <a:rPr lang="sk-SK" sz="2400" i="1" dirty="0"/>
              <a:t> in </a:t>
            </a:r>
            <a:r>
              <a:rPr lang="sk-SK" sz="2400" i="1" dirty="0" err="1"/>
              <a:t>someone</a:t>
            </a:r>
            <a:r>
              <a:rPr lang="sk-SK" sz="2400" i="1" dirty="0"/>
              <a:t> </a:t>
            </a:r>
            <a:r>
              <a:rPr lang="sk-SK" sz="2400" i="1" dirty="0" err="1"/>
              <a:t>else's</a:t>
            </a:r>
            <a:r>
              <a:rPr lang="sk-SK" sz="2400" i="1" dirty="0"/>
              <a:t> </a:t>
            </a:r>
            <a:r>
              <a:rPr lang="sk-SK" sz="2400" i="1" dirty="0" err="1"/>
              <a:t>situation</a:t>
            </a:r>
            <a:r>
              <a:rPr lang="sk-SK" sz="2400" i="1" dirty="0"/>
              <a:t>)</a:t>
            </a:r>
            <a:endParaRPr sz="2400" dirty="0"/>
          </a:p>
          <a:p>
            <a:pPr marL="342900" lvl="1" indent="0">
              <a:lnSpc>
                <a:spcPct val="80000"/>
              </a:lnSpc>
              <a:buSzPts val="2960"/>
              <a:buNone/>
            </a:pPr>
            <a:r>
              <a:rPr lang="sk-SK" sz="2400" b="1" dirty="0"/>
              <a:t>SOCIAL SKILLS </a:t>
            </a:r>
            <a:r>
              <a:rPr lang="sk-SK" sz="2400" i="1" dirty="0"/>
              <a:t>(</a:t>
            </a:r>
            <a:r>
              <a:rPr lang="sk-SK" sz="2400" i="1" dirty="0" err="1"/>
              <a:t>great</a:t>
            </a:r>
            <a:r>
              <a:rPr lang="sk-SK" sz="2400" i="1" dirty="0"/>
              <a:t> </a:t>
            </a:r>
            <a:r>
              <a:rPr lang="sk-SK" sz="2400" i="1" dirty="0" err="1"/>
              <a:t>communication</a:t>
            </a:r>
            <a:r>
              <a:rPr lang="sk-SK" sz="2400" i="1" dirty="0"/>
              <a:t>)</a:t>
            </a:r>
            <a:endParaRPr sz="2400" dirty="0"/>
          </a:p>
          <a:p>
            <a:pPr marL="0" indent="0">
              <a:lnSpc>
                <a:spcPct val="80000"/>
              </a:lnSpc>
              <a:buSzPts val="2590"/>
              <a:buNone/>
            </a:pPr>
            <a:endParaRPr sz="1943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buSzPts val="2590"/>
              <a:buNone/>
            </a:pPr>
            <a:endParaRPr sz="1943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3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4;p40"/>
          <p:cNvSpPr txBox="1">
            <a:spLocks/>
          </p:cNvSpPr>
          <p:nvPr/>
        </p:nvSpPr>
        <p:spPr>
          <a:xfrm>
            <a:off x="478971" y="1131094"/>
            <a:ext cx="8036379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sk-SK" smtClean="0"/>
              <a:t>Provided</a:t>
            </a:r>
            <a:r>
              <a:rPr lang="sk-SK" dirty="0" smtClean="0"/>
              <a:t> by...</a:t>
            </a:r>
            <a:endParaRPr lang="sk-SK" dirty="0"/>
          </a:p>
        </p:txBody>
      </p:sp>
      <p:sp>
        <p:nvSpPr>
          <p:cNvPr id="6" name="Google Shape;295;p40"/>
          <p:cNvSpPr txBox="1">
            <a:spLocks/>
          </p:cNvSpPr>
          <p:nvPr/>
        </p:nvSpPr>
        <p:spPr>
          <a:xfrm>
            <a:off x="314325" y="2216944"/>
            <a:ext cx="8829675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342900" marR="0" lvl="0" indent="-3048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209550">
              <a:spcBef>
                <a:spcPts val="0"/>
              </a:spcBef>
              <a:buSzPts val="4400"/>
            </a:pPr>
            <a:r>
              <a:rPr lang="sk-SK" sz="3300" b="1" i="1" dirty="0" err="1" smtClean="0"/>
              <a:t>perceiving</a:t>
            </a:r>
            <a:r>
              <a:rPr lang="sk-SK" sz="3300" dirty="0" smtClean="0"/>
              <a:t> </a:t>
            </a:r>
            <a:r>
              <a:rPr lang="sk-SK" sz="2700" i="1" dirty="0" smtClean="0"/>
              <a:t>(</a:t>
            </a:r>
            <a:r>
              <a:rPr lang="sk-SK" sz="2700" i="1" dirty="0" err="1" smtClean="0"/>
              <a:t>What</a:t>
            </a:r>
            <a:r>
              <a:rPr lang="sk-SK" sz="2700" i="1" dirty="0" smtClean="0"/>
              <a:t> do I </a:t>
            </a:r>
            <a:r>
              <a:rPr lang="sk-SK" sz="2700" i="1" dirty="0" err="1" smtClean="0"/>
              <a:t>feel</a:t>
            </a:r>
            <a:r>
              <a:rPr lang="sk-SK" sz="2700" i="1" dirty="0" smtClean="0"/>
              <a:t>?)</a:t>
            </a:r>
          </a:p>
          <a:p>
            <a:pPr marL="171450" indent="-209550">
              <a:buSzPts val="4400"/>
            </a:pPr>
            <a:r>
              <a:rPr lang="sk-SK" sz="3300" b="1" i="1" dirty="0" err="1" smtClean="0"/>
              <a:t>understanding</a:t>
            </a:r>
            <a:r>
              <a:rPr lang="sk-SK" sz="3300" dirty="0" smtClean="0"/>
              <a:t> </a:t>
            </a:r>
            <a:r>
              <a:rPr lang="sk-SK" sz="2700" i="1" dirty="0" smtClean="0"/>
              <a:t>(</a:t>
            </a:r>
            <a:r>
              <a:rPr lang="sk-SK" sz="2700" i="1" dirty="0" err="1" smtClean="0"/>
              <a:t>What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does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it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mean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when</a:t>
            </a:r>
            <a:r>
              <a:rPr lang="sk-SK" sz="2700" i="1" dirty="0" smtClean="0"/>
              <a:t> I </a:t>
            </a:r>
            <a:r>
              <a:rPr lang="sk-SK" sz="2700" i="1" dirty="0" err="1" smtClean="0"/>
              <a:t>feel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like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this</a:t>
            </a:r>
            <a:r>
              <a:rPr lang="sk-SK" sz="2700" i="1" dirty="0" smtClean="0"/>
              <a:t>?)</a:t>
            </a:r>
          </a:p>
          <a:p>
            <a:pPr marL="171450" indent="-209550">
              <a:buSzPts val="4400"/>
            </a:pPr>
            <a:r>
              <a:rPr lang="sk-SK" sz="3300" b="1" i="1" dirty="0" err="1" smtClean="0"/>
              <a:t>using</a:t>
            </a:r>
            <a:r>
              <a:rPr lang="sk-SK" sz="3300" dirty="0" smtClean="0"/>
              <a:t> </a:t>
            </a:r>
            <a:r>
              <a:rPr lang="sk-SK" sz="2700" i="1" dirty="0" smtClean="0"/>
              <a:t>(</a:t>
            </a:r>
            <a:r>
              <a:rPr lang="sk-SK" sz="2700" i="1" dirty="0" err="1" smtClean="0"/>
              <a:t>If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I´m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calm</a:t>
            </a:r>
            <a:r>
              <a:rPr lang="sk-SK" sz="2700" i="1" dirty="0" smtClean="0"/>
              <a:t>, I </a:t>
            </a:r>
            <a:r>
              <a:rPr lang="sk-SK" sz="2700" i="1" dirty="0" err="1" smtClean="0"/>
              <a:t>can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think</a:t>
            </a:r>
            <a:r>
              <a:rPr lang="sk-SK" sz="2700" i="1" dirty="0" smtClean="0"/>
              <a:t> </a:t>
            </a:r>
            <a:r>
              <a:rPr lang="sk-SK" sz="2700" i="1" dirty="0" err="1" smtClean="0"/>
              <a:t>clearly</a:t>
            </a:r>
            <a:r>
              <a:rPr lang="sk-SK" sz="2700" i="1" dirty="0" smtClean="0"/>
              <a:t>) </a:t>
            </a:r>
            <a:endParaRPr lang="sk-SK" sz="2700" b="1" i="1" dirty="0" smtClean="0"/>
          </a:p>
          <a:p>
            <a:pPr marL="171450" indent="-209550">
              <a:buSzPts val="4400"/>
            </a:pPr>
            <a:r>
              <a:rPr lang="sk-SK" sz="3300" b="1" i="1" dirty="0" err="1" smtClean="0"/>
              <a:t>managing</a:t>
            </a:r>
            <a:r>
              <a:rPr lang="sk-SK" sz="3300" dirty="0" smtClean="0"/>
              <a:t> </a:t>
            </a:r>
            <a:r>
              <a:rPr lang="sk-SK" sz="3300" dirty="0" err="1" smtClean="0"/>
              <a:t>emotions</a:t>
            </a:r>
            <a:r>
              <a:rPr lang="sk-SK" sz="3300" dirty="0"/>
              <a:t> </a:t>
            </a:r>
            <a:r>
              <a:rPr lang="sk-SK" sz="2700" i="1" dirty="0"/>
              <a:t>(I </a:t>
            </a:r>
            <a:r>
              <a:rPr lang="sk-SK" sz="2700" i="1" dirty="0" err="1"/>
              <a:t>have</a:t>
            </a:r>
            <a:r>
              <a:rPr lang="sk-SK" sz="2700" i="1" dirty="0"/>
              <a:t> to </a:t>
            </a:r>
            <a:r>
              <a:rPr lang="sk-SK" sz="2700" i="1" dirty="0" err="1"/>
              <a:t>calm</a:t>
            </a:r>
            <a:r>
              <a:rPr lang="sk-SK" sz="2700" i="1" dirty="0"/>
              <a:t> </a:t>
            </a:r>
            <a:r>
              <a:rPr lang="sk-SK" sz="2700" i="1" dirty="0" err="1" smtClean="0"/>
              <a:t>down</a:t>
            </a:r>
            <a:r>
              <a:rPr lang="sk-SK" sz="2700" i="1" dirty="0" smtClean="0"/>
              <a:t>) </a:t>
            </a:r>
            <a:endParaRPr lang="sk-SK" sz="2700" dirty="0" smtClean="0"/>
          </a:p>
          <a:p>
            <a:pPr marL="171450" indent="-38100">
              <a:buFont typeface="Arial"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67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sk-SK" b="1"/>
              <a:t>...and where do we come from?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spcBef>
                <a:spcPts val="0"/>
              </a:spcBef>
            </a:pPr>
            <a:r>
              <a:rPr lang="sk-SK"/>
              <a:t>Slovakia</a:t>
            </a:r>
            <a:endParaRPr/>
          </a:p>
        </p:txBody>
      </p:sp>
      <p:pic>
        <p:nvPicPr>
          <p:cNvPr id="104" name="Google Shape;104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8266" y="2577829"/>
            <a:ext cx="3562670" cy="30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268542" y="2219191"/>
            <a:ext cx="4038332" cy="336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38100">
              <a:lnSpc>
                <a:spcPct val="90000"/>
              </a:lnSpc>
              <a:buClr>
                <a:schemeClr val="dk1"/>
              </a:buClr>
              <a:buSzPts val="2800"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9187" y="2093371"/>
            <a:ext cx="3043894" cy="2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4905375" y="4810126"/>
            <a:ext cx="360997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1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https://www.youtube.com/watch?v=AFFJ4Zil0Vc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7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41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sk-SK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sk-SK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sk-SK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MANAGEMENT STYLE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01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913617" y="2486044"/>
            <a:ext cx="6154200" cy="33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02;p41"/>
          <p:cNvSpPr txBox="1"/>
          <p:nvPr/>
        </p:nvSpPr>
        <p:spPr>
          <a:xfrm>
            <a:off x="628649" y="2304000"/>
            <a:ext cx="2926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sk-SK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skills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03;p41"/>
          <p:cNvSpPr txBox="1"/>
          <p:nvPr/>
        </p:nvSpPr>
        <p:spPr>
          <a:xfrm>
            <a:off x="628649" y="2304000"/>
            <a:ext cx="2250001" cy="349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  <a:p>
            <a:endParaRPr lang="sk-SK" sz="2000" dirty="0" smtClean="0"/>
          </a:p>
          <a:p>
            <a:r>
              <a:rPr lang="sk-SK" sz="2000" dirty="0" err="1" smtClean="0"/>
              <a:t>basic</a:t>
            </a:r>
            <a:r>
              <a:rPr lang="sk-SK" sz="2000" dirty="0" smtClean="0"/>
              <a:t> </a:t>
            </a:r>
            <a:r>
              <a:rPr lang="sk-SK" sz="2000" dirty="0" err="1"/>
              <a:t>skills</a:t>
            </a:r>
            <a:r>
              <a:rPr lang="sk-SK" sz="2000" dirty="0"/>
              <a:t> </a:t>
            </a:r>
            <a:r>
              <a:rPr lang="sk-SK" sz="2000" dirty="0" err="1"/>
              <a:t>such</a:t>
            </a:r>
            <a:r>
              <a:rPr lang="sk-SK" sz="2000" dirty="0"/>
              <a:t> as </a:t>
            </a:r>
            <a:r>
              <a:rPr lang="sk-SK" sz="2000" dirty="0">
                <a:uFill>
                  <a:noFill/>
                </a:uFill>
                <a:hlinkClick r:id="rId3"/>
              </a:rPr>
              <a:t>communication</a:t>
            </a:r>
            <a:r>
              <a:rPr lang="sk-SK" sz="2000" dirty="0"/>
              <a:t>, </a:t>
            </a:r>
            <a:r>
              <a:rPr lang="sk-SK" sz="2000" dirty="0">
                <a:uFill>
                  <a:noFill/>
                </a:uFill>
                <a:hlinkClick r:id="rId4"/>
              </a:rPr>
              <a:t>influencing</a:t>
            </a:r>
            <a:r>
              <a:rPr lang="sk-SK" sz="2000" dirty="0"/>
              <a:t>, </a:t>
            </a:r>
            <a:r>
              <a:rPr lang="sk-SK" sz="2000" dirty="0" err="1"/>
              <a:t>negotiation</a:t>
            </a:r>
            <a:r>
              <a:rPr lang="sk-SK" sz="2000" dirty="0"/>
              <a:t> and </a:t>
            </a:r>
            <a:r>
              <a:rPr lang="sk-SK" sz="2000" dirty="0" err="1"/>
              <a:t>line</a:t>
            </a:r>
            <a:r>
              <a:rPr lang="sk-SK" sz="2000" dirty="0"/>
              <a:t> management, management of </a:t>
            </a:r>
            <a:r>
              <a:rPr lang="sk-SK" sz="2000" dirty="0" err="1"/>
              <a:t>financial</a:t>
            </a:r>
            <a:r>
              <a:rPr lang="sk-SK" sz="2000" dirty="0"/>
              <a:t>, </a:t>
            </a:r>
            <a:r>
              <a:rPr lang="sk-SK" sz="2000" dirty="0" err="1"/>
              <a:t>personal</a:t>
            </a:r>
            <a:r>
              <a:rPr lang="sk-SK" sz="2000" dirty="0"/>
              <a:t> and </a:t>
            </a:r>
            <a:r>
              <a:rPr lang="sk-SK" sz="2000" dirty="0" err="1"/>
              <a:t>material</a:t>
            </a:r>
            <a:r>
              <a:rPr lang="sk-SK" sz="2000" dirty="0"/>
              <a:t> </a:t>
            </a:r>
            <a:r>
              <a:rPr lang="sk-SK" sz="2000" dirty="0" err="1"/>
              <a:t>resources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42"/>
          <p:cNvSpPr txBox="1">
            <a:spLocks noGrp="1"/>
          </p:cNvSpPr>
          <p:nvPr>
            <p:ph type="title"/>
          </p:nvPr>
        </p:nvSpPr>
        <p:spPr>
          <a:xfrm>
            <a:off x="610961" y="8572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09;p42"/>
          <p:cNvSpPr txBox="1">
            <a:spLocks noGrp="1"/>
          </p:cNvSpPr>
          <p:nvPr>
            <p:ph type="body" idx="1"/>
          </p:nvPr>
        </p:nvSpPr>
        <p:spPr>
          <a:xfrm>
            <a:off x="483956" y="1739982"/>
            <a:ext cx="8140725" cy="4159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61925" algn="just">
              <a:spcBef>
                <a:spcPts val="0"/>
              </a:spcBef>
              <a:buClr>
                <a:schemeClr val="dk1"/>
              </a:buClr>
              <a:buSzPts val="3000"/>
              <a:buFont typeface="Arial"/>
              <a:buChar char="•"/>
            </a:pP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manifested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incompatibility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disagreement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dissonance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sk-SK" sz="2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entities</a:t>
            </a:r>
            <a:endParaRPr sz="225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61925">
              <a:spcBef>
                <a:spcPts val="750"/>
              </a:spcBef>
              <a:buClr>
                <a:schemeClr val="dk1"/>
              </a:buClr>
              <a:buSzPts val="3000"/>
              <a:buFont typeface="Arial"/>
              <a:buChar char="•"/>
            </a:pP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entity (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250" dirty="0"/>
          </a:p>
          <a:p>
            <a:pPr marL="385763" indent="-376238" algn="just">
              <a:spcBef>
                <a:spcPts val="750"/>
              </a:spcBef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incongruent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250" dirty="0"/>
          </a:p>
          <a:p>
            <a:pPr marL="385763" indent="-376238" algn="just">
              <a:spcBef>
                <a:spcPts val="750"/>
              </a:spcBef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preferences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satisfaction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incompatible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person´s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preferences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250" dirty="0"/>
          </a:p>
          <a:p>
            <a:pPr marL="385763" indent="-376238" algn="just">
              <a:spcBef>
                <a:spcPts val="750"/>
              </a:spcBef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mutually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desirable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wants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satisfied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</a:t>
            </a:r>
            <a:r>
              <a:rPr lang="sk-SK" sz="2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463929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4;p43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15;p43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905750" cy="3594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sk-SK" sz="22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has productive potentials...</a:t>
            </a:r>
            <a:endParaRPr sz="225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0">
              <a:spcBef>
                <a:spcPts val="750"/>
              </a:spcBef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0">
              <a:spcBef>
                <a:spcPts val="750"/>
              </a:spcBef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40033" y="2747801"/>
            <a:ext cx="2863950" cy="286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963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44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22;p44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7905825" cy="359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productive</a:t>
            </a: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potentials</a:t>
            </a: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2250" dirty="0"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1100"/>
              <a:buNone/>
            </a:pPr>
            <a:r>
              <a:rPr lang="sk-SK" u="sng" dirty="0" err="1" smtClean="0"/>
              <a:t>Functional</a:t>
            </a:r>
            <a:r>
              <a:rPr lang="sk-SK" u="sng" dirty="0" smtClean="0"/>
              <a:t> </a:t>
            </a:r>
            <a:r>
              <a:rPr lang="sk-SK" u="sng" dirty="0" err="1"/>
              <a:t>outcomes</a:t>
            </a:r>
            <a:r>
              <a:rPr lang="sk-SK" u="sng" dirty="0"/>
              <a:t>:</a:t>
            </a:r>
            <a:endParaRPr u="sng" dirty="0"/>
          </a:p>
          <a:p>
            <a:pPr marL="342900" indent="-304800">
              <a:spcBef>
                <a:spcPts val="750"/>
              </a:spcBef>
              <a:buSzPts val="2800"/>
            </a:pPr>
            <a:r>
              <a:rPr lang="sk-SK" dirty="0" err="1"/>
              <a:t>conflict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stimulate</a:t>
            </a:r>
            <a:r>
              <a:rPr lang="sk-SK" dirty="0"/>
              <a:t> </a:t>
            </a:r>
            <a:r>
              <a:rPr lang="sk-SK" dirty="0" err="1"/>
              <a:t>innovation</a:t>
            </a:r>
            <a:r>
              <a:rPr lang="sk-SK" dirty="0"/>
              <a:t>, </a:t>
            </a:r>
            <a:r>
              <a:rPr lang="sk-SK" dirty="0" err="1"/>
              <a:t>creativity</a:t>
            </a:r>
            <a:r>
              <a:rPr lang="sk-SK" dirty="0"/>
              <a:t>, and change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organizational</a:t>
            </a:r>
            <a:r>
              <a:rPr lang="sk-SK" dirty="0"/>
              <a:t> </a:t>
            </a:r>
            <a:r>
              <a:rPr lang="sk-SK" dirty="0" err="1"/>
              <a:t>decision</a:t>
            </a:r>
            <a:r>
              <a:rPr lang="sk-SK" dirty="0"/>
              <a:t> </a:t>
            </a:r>
            <a:r>
              <a:rPr lang="sk-SK" dirty="0" err="1"/>
              <a:t>making</a:t>
            </a:r>
            <a:r>
              <a:rPr lang="sk-SK" dirty="0"/>
              <a:t> </a:t>
            </a:r>
            <a:r>
              <a:rPr lang="sk-SK" dirty="0" err="1"/>
              <a:t>processes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improved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alternative</a:t>
            </a:r>
            <a:r>
              <a:rPr lang="sk-SK" dirty="0"/>
              <a:t> </a:t>
            </a:r>
            <a:r>
              <a:rPr lang="sk-SK" dirty="0" err="1"/>
              <a:t>solutions</a:t>
            </a:r>
            <a:r>
              <a:rPr lang="sk-SK" dirty="0"/>
              <a:t> to a </a:t>
            </a:r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found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conflict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lead</a:t>
            </a:r>
            <a:r>
              <a:rPr lang="sk-SK" dirty="0"/>
              <a:t> to </a:t>
            </a:r>
            <a:r>
              <a:rPr lang="sk-SK" dirty="0" err="1"/>
              <a:t>synergistic</a:t>
            </a:r>
            <a:r>
              <a:rPr lang="sk-SK" dirty="0"/>
              <a:t> </a:t>
            </a:r>
            <a:r>
              <a:rPr lang="sk-SK" dirty="0" err="1"/>
              <a:t>solutions</a:t>
            </a:r>
            <a:r>
              <a:rPr lang="sk-SK" dirty="0"/>
              <a:t> to </a:t>
            </a:r>
            <a:r>
              <a:rPr lang="sk-SK" dirty="0" err="1"/>
              <a:t>common</a:t>
            </a:r>
            <a:r>
              <a:rPr lang="sk-SK" dirty="0"/>
              <a:t> </a:t>
            </a:r>
            <a:r>
              <a:rPr lang="sk-SK" dirty="0" err="1"/>
              <a:t>problems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individual</a:t>
            </a:r>
            <a:r>
              <a:rPr lang="sk-SK" dirty="0"/>
              <a:t> and </a:t>
            </a:r>
            <a:r>
              <a:rPr lang="sk-SK" dirty="0" err="1"/>
              <a:t>group</a:t>
            </a:r>
            <a:r>
              <a:rPr lang="sk-SK" dirty="0"/>
              <a:t> </a:t>
            </a:r>
            <a:r>
              <a:rPr lang="sk-SK" dirty="0" err="1"/>
              <a:t>performance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enhanced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individual</a:t>
            </a:r>
            <a:r>
              <a:rPr lang="sk-SK" dirty="0"/>
              <a:t> and </a:t>
            </a:r>
            <a:r>
              <a:rPr lang="sk-SK" dirty="0" err="1"/>
              <a:t>groups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forced</a:t>
            </a:r>
            <a:r>
              <a:rPr lang="sk-SK" dirty="0"/>
              <a:t> to </a:t>
            </a:r>
            <a:r>
              <a:rPr lang="sk-SK" dirty="0" err="1"/>
              <a:t>search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new </a:t>
            </a:r>
            <a:r>
              <a:rPr lang="sk-SK" dirty="0" err="1"/>
              <a:t>approaches</a:t>
            </a: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u="sng" dirty="0"/>
          </a:p>
          <a:p>
            <a:pPr marL="171450" indent="0">
              <a:spcBef>
                <a:spcPts val="750"/>
              </a:spcBef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0">
              <a:spcBef>
                <a:spcPts val="750"/>
              </a:spcBef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30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46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5;p46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916625" cy="3529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as </a:t>
            </a: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destructive</a:t>
            </a:r>
            <a:r>
              <a:rPr lang="sk-SK" sz="2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2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potentials</a:t>
            </a:r>
            <a:endParaRPr sz="22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1100"/>
              <a:buNone/>
            </a:pPr>
            <a:r>
              <a:rPr lang="sk-SK" u="sng" dirty="0" err="1" smtClean="0"/>
              <a:t>Dysfunctional</a:t>
            </a:r>
            <a:r>
              <a:rPr lang="sk-SK" u="sng" dirty="0" smtClean="0"/>
              <a:t> </a:t>
            </a:r>
            <a:r>
              <a:rPr lang="sk-SK" u="sng" dirty="0" err="1"/>
              <a:t>outcomes</a:t>
            </a:r>
            <a:r>
              <a:rPr lang="sk-SK" u="sng" dirty="0"/>
              <a:t>:</a:t>
            </a:r>
            <a:endParaRPr u="sng" dirty="0"/>
          </a:p>
          <a:p>
            <a:pPr marL="342900" indent="-304800">
              <a:spcBef>
                <a:spcPts val="750"/>
              </a:spcBef>
              <a:buSzPts val="2800"/>
            </a:pPr>
            <a:r>
              <a:rPr lang="sk-SK" dirty="0" err="1"/>
              <a:t>conflict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cause</a:t>
            </a:r>
            <a:r>
              <a:rPr lang="sk-SK" dirty="0"/>
              <a:t> </a:t>
            </a:r>
            <a:r>
              <a:rPr lang="sk-SK" dirty="0" err="1"/>
              <a:t>job</a:t>
            </a:r>
            <a:r>
              <a:rPr lang="sk-SK" dirty="0"/>
              <a:t> </a:t>
            </a:r>
            <a:r>
              <a:rPr lang="sk-SK" dirty="0" err="1"/>
              <a:t>stress</a:t>
            </a:r>
            <a:r>
              <a:rPr lang="sk-SK" dirty="0"/>
              <a:t>, </a:t>
            </a:r>
            <a:r>
              <a:rPr lang="sk-SK" dirty="0" err="1"/>
              <a:t>burnout</a:t>
            </a:r>
            <a:r>
              <a:rPr lang="sk-SK" dirty="0"/>
              <a:t>, and </a:t>
            </a:r>
            <a:r>
              <a:rPr lang="sk-SK" dirty="0" err="1"/>
              <a:t>dissatisfaction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individuals</a:t>
            </a:r>
            <a:r>
              <a:rPr lang="sk-SK" dirty="0"/>
              <a:t> and </a:t>
            </a:r>
            <a:r>
              <a:rPr lang="sk-SK" dirty="0" err="1"/>
              <a:t>groups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reduced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/>
              <a:t>a </a:t>
            </a:r>
            <a:r>
              <a:rPr lang="sk-SK" dirty="0" err="1"/>
              <a:t>climate</a:t>
            </a:r>
            <a:r>
              <a:rPr lang="sk-SK" dirty="0"/>
              <a:t> of </a:t>
            </a:r>
            <a:r>
              <a:rPr lang="sk-SK" dirty="0" err="1"/>
              <a:t>distrust</a:t>
            </a:r>
            <a:r>
              <a:rPr lang="sk-SK" dirty="0"/>
              <a:t> and </a:t>
            </a:r>
            <a:r>
              <a:rPr lang="sk-SK" dirty="0" err="1"/>
              <a:t>suspicion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developed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relationships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damaged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resistance</a:t>
            </a:r>
            <a:r>
              <a:rPr lang="sk-SK" dirty="0"/>
              <a:t> to change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increase</a:t>
            </a:r>
            <a:endParaRPr dirty="0"/>
          </a:p>
          <a:p>
            <a:pPr marL="342900" indent="-304800">
              <a:spcBef>
                <a:spcPts val="0"/>
              </a:spcBef>
              <a:buSzPts val="2800"/>
            </a:pPr>
            <a:r>
              <a:rPr lang="sk-SK" dirty="0" err="1"/>
              <a:t>organizational</a:t>
            </a:r>
            <a:r>
              <a:rPr lang="sk-SK" dirty="0"/>
              <a:t> </a:t>
            </a:r>
            <a:r>
              <a:rPr lang="sk-SK" dirty="0" err="1"/>
              <a:t>commitment</a:t>
            </a:r>
            <a:r>
              <a:rPr lang="sk-SK" dirty="0"/>
              <a:t> and </a:t>
            </a:r>
            <a:r>
              <a:rPr lang="sk-SK" dirty="0" err="1"/>
              <a:t>loyalty</a:t>
            </a:r>
            <a:r>
              <a:rPr lang="sk-SK" dirty="0"/>
              <a:t> </a:t>
            </a: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affected</a:t>
            </a:r>
            <a:endParaRPr dirty="0"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1450" indent="0">
              <a:spcBef>
                <a:spcPts val="750"/>
              </a:spcBef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20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0;p47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MANAGEMENT STYLE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1;p47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939021" cy="35762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Rahim Organizational Conflict Inventory-II (Rahim, 1983)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28 item questionnaire measuring conflict management styles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independent dimensions of the styles of handling interpersonal conflict: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(IN)</a:t>
            </a:r>
            <a:endParaRPr/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obliging (OB)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dominating (DO)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 (AV)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compromising (CO)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723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5050" y="971550"/>
            <a:ext cx="6630906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163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0;p17"/>
          <p:cNvSpPr txBox="1">
            <a:spLocks noGrp="1"/>
          </p:cNvSpPr>
          <p:nvPr>
            <p:ph type="title"/>
          </p:nvPr>
        </p:nvSpPr>
        <p:spPr>
          <a:xfrm>
            <a:off x="628650" y="102223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b="1" dirty="0" smtClean="0"/>
              <a:t>SUMMARY</a:t>
            </a:r>
            <a:r>
              <a:rPr lang="sk-SK" sz="3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33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3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 3 </a:t>
            </a:r>
            <a:r>
              <a:rPr lang="sk-SK" sz="33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dirty="0"/>
          </a:p>
        </p:txBody>
      </p:sp>
      <p:sp>
        <p:nvSpPr>
          <p:cNvPr id="8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61036" y="1760580"/>
            <a:ext cx="7886700" cy="39827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r>
              <a:rPr lang="en-US" sz="1800" dirty="0" smtClean="0"/>
              <a:t>Identify </a:t>
            </a:r>
            <a:r>
              <a:rPr lang="en-US" sz="1800" dirty="0"/>
              <a:t>leadership styles.</a:t>
            </a:r>
          </a:p>
          <a:p>
            <a:r>
              <a:rPr lang="en-US" sz="1800" dirty="0" smtClean="0"/>
              <a:t>Be </a:t>
            </a:r>
            <a:r>
              <a:rPr lang="en-US" sz="1800" dirty="0"/>
              <a:t>able to distinguish between cognitive, interpersonal, </a:t>
            </a:r>
            <a:r>
              <a:rPr lang="en-US" sz="1800" dirty="0" smtClean="0"/>
              <a:t>strategic and business </a:t>
            </a:r>
            <a:r>
              <a:rPr lang="en-US" sz="1800" dirty="0"/>
              <a:t>skills.</a:t>
            </a:r>
          </a:p>
          <a:p>
            <a:r>
              <a:rPr lang="en-US" sz="1800" dirty="0" smtClean="0"/>
              <a:t>Improve </a:t>
            </a:r>
            <a:r>
              <a:rPr lang="en-US" sz="1800" dirty="0"/>
              <a:t>strategic skills.</a:t>
            </a:r>
          </a:p>
          <a:p>
            <a:r>
              <a:rPr lang="en-US" sz="1800" dirty="0" smtClean="0"/>
              <a:t>Identify </a:t>
            </a:r>
            <a:r>
              <a:rPr lang="en-US" sz="1800" dirty="0"/>
              <a:t>problems of goal attainment</a:t>
            </a:r>
            <a:r>
              <a:rPr lang="en-US" sz="1800" dirty="0" smtClean="0"/>
              <a:t>.</a:t>
            </a:r>
          </a:p>
          <a:p>
            <a:endParaRPr lang="en-US" sz="100" dirty="0" smtClean="0"/>
          </a:p>
          <a:p>
            <a:pPr marL="38100" indent="0">
              <a:buNone/>
            </a:pPr>
            <a:r>
              <a:rPr lang="en-US" sz="1800" b="1" dirty="0" smtClean="0"/>
              <a:t>CONTENT:</a:t>
            </a:r>
            <a:endParaRPr lang="en-US" sz="1800" b="1" dirty="0"/>
          </a:p>
          <a:p>
            <a:r>
              <a:rPr lang="en-US" sz="1800" dirty="0"/>
              <a:t>I</a:t>
            </a:r>
            <a:r>
              <a:rPr lang="en-US" sz="1800" dirty="0" smtClean="0"/>
              <a:t>mprovement </a:t>
            </a:r>
            <a:r>
              <a:rPr lang="en-US" sz="1800" dirty="0"/>
              <a:t>of cognitive, </a:t>
            </a:r>
            <a:r>
              <a:rPr lang="en-US" sz="1800" dirty="0" smtClean="0"/>
              <a:t>interpersonal, business </a:t>
            </a:r>
            <a:r>
              <a:rPr lang="en-US" sz="1800" dirty="0"/>
              <a:t>and strategic skills</a:t>
            </a:r>
          </a:p>
          <a:p>
            <a:r>
              <a:rPr lang="en-US" sz="1800" dirty="0" smtClean="0"/>
              <a:t>Getting </a:t>
            </a:r>
            <a:r>
              <a:rPr lang="en-US" sz="1800" dirty="0"/>
              <a:t>to know the basic strategies of goal setting.</a:t>
            </a:r>
          </a:p>
          <a:p>
            <a:r>
              <a:rPr lang="en-US" sz="1800" dirty="0" smtClean="0"/>
              <a:t>Improvement </a:t>
            </a:r>
            <a:r>
              <a:rPr lang="en-US" sz="1800" dirty="0"/>
              <a:t>of planning, realizing and organizing of teamwork </a:t>
            </a:r>
            <a:r>
              <a:rPr lang="en-US" sz="1800" dirty="0" smtClean="0"/>
              <a:t>during goal </a:t>
            </a:r>
            <a:r>
              <a:rPr lang="en-US" sz="1800" dirty="0"/>
              <a:t>attainment</a:t>
            </a:r>
          </a:p>
          <a:p>
            <a:r>
              <a:rPr lang="en-US" sz="1800" dirty="0" smtClean="0"/>
              <a:t>Identification </a:t>
            </a:r>
            <a:r>
              <a:rPr lang="en-US" sz="1800" dirty="0"/>
              <a:t>of common problems in goal attainment – </a:t>
            </a:r>
            <a:r>
              <a:rPr lang="en-US" sz="1800" dirty="0" smtClean="0"/>
              <a:t>obstacles, coping</a:t>
            </a:r>
            <a:r>
              <a:rPr lang="en-US" sz="1800" dirty="0"/>
              <a:t>, </a:t>
            </a:r>
            <a:r>
              <a:rPr lang="en-US" sz="1800" dirty="0" smtClean="0"/>
              <a:t>solutions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1395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5864" y="1207071"/>
            <a:ext cx="7772400" cy="2962157"/>
          </a:xfrm>
        </p:spPr>
        <p:txBody>
          <a:bodyPr>
            <a:normAutofit/>
          </a:bodyPr>
          <a:lstStyle/>
          <a:p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  <a:b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sk-SK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4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tomorrow</a:t>
            </a:r>
            <a:endParaRPr lang="en-GB" sz="40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D43F5-78E6-415E-8394-B4DFEA48DA29}" type="datetimeFigureOut">
              <a:rPr lang="en-GB" sz="1400" smtClean="0"/>
              <a:pPr/>
              <a:t>03/10/2018</a:t>
            </a:fld>
            <a:endParaRPr lang="en-GB" sz="14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sz="1400" dirty="0"/>
              <a:t>CABCIN</a:t>
            </a:r>
            <a:endParaRPr lang="en-GB" sz="14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pl-PL" sz="1400" dirty="0"/>
              <a:t>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307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344" y="1177075"/>
            <a:ext cx="3696237" cy="18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44" y="2997510"/>
            <a:ext cx="4762500" cy="267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6694" y="1177075"/>
            <a:ext cx="4754630" cy="267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5667" y="3619013"/>
            <a:ext cx="4105656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0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0;p17"/>
          <p:cNvSpPr txBox="1">
            <a:spLocks noGrp="1"/>
          </p:cNvSpPr>
          <p:nvPr>
            <p:ph type="title"/>
          </p:nvPr>
        </p:nvSpPr>
        <p:spPr>
          <a:xfrm>
            <a:off x="561036" y="87526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r>
              <a:rPr lang="sk-SK" sz="3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33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3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 3 </a:t>
            </a:r>
            <a:r>
              <a:rPr lang="sk-SK" b="1" dirty="0" smtClean="0"/>
              <a:t>„</a:t>
            </a:r>
            <a:r>
              <a:rPr lang="sk-SK" b="1" dirty="0" err="1" smtClean="0"/>
              <a:t>Leadership</a:t>
            </a:r>
            <a:r>
              <a:rPr lang="sk-SK" b="1" dirty="0" smtClean="0"/>
              <a:t>“</a:t>
            </a:r>
            <a:endParaRPr dirty="0"/>
          </a:p>
        </p:txBody>
      </p:sp>
      <p:sp>
        <p:nvSpPr>
          <p:cNvPr id="8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61036" y="1706154"/>
            <a:ext cx="7886700" cy="39827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r>
              <a:rPr lang="en-US" sz="1800" dirty="0" smtClean="0"/>
              <a:t>Identify </a:t>
            </a:r>
            <a:r>
              <a:rPr lang="en-US" sz="1800" dirty="0"/>
              <a:t>leadership styles.</a:t>
            </a:r>
          </a:p>
          <a:p>
            <a:r>
              <a:rPr lang="en-US" sz="1800" dirty="0" smtClean="0"/>
              <a:t>Be </a:t>
            </a:r>
            <a:r>
              <a:rPr lang="en-US" sz="1800" dirty="0"/>
              <a:t>able to distinguish between cognitive, interpersonal, </a:t>
            </a:r>
            <a:r>
              <a:rPr lang="en-US" sz="1800" dirty="0" smtClean="0"/>
              <a:t>strategic and business </a:t>
            </a:r>
            <a:r>
              <a:rPr lang="en-US" sz="1800" dirty="0"/>
              <a:t>skills.</a:t>
            </a:r>
          </a:p>
          <a:p>
            <a:r>
              <a:rPr lang="en-US" sz="1800" dirty="0" smtClean="0"/>
              <a:t>Improve </a:t>
            </a:r>
            <a:r>
              <a:rPr lang="en-US" sz="1800" dirty="0"/>
              <a:t>strategic skills.</a:t>
            </a:r>
          </a:p>
          <a:p>
            <a:r>
              <a:rPr lang="en-US" sz="1800" dirty="0" smtClean="0"/>
              <a:t>Identify </a:t>
            </a:r>
            <a:r>
              <a:rPr lang="en-US" sz="1800" dirty="0"/>
              <a:t>problems of goal attainment</a:t>
            </a:r>
            <a:r>
              <a:rPr lang="en-US" sz="1800" dirty="0" smtClean="0"/>
              <a:t>.</a:t>
            </a:r>
          </a:p>
          <a:p>
            <a:endParaRPr lang="en-US" sz="100" dirty="0" smtClean="0"/>
          </a:p>
          <a:p>
            <a:pPr marL="38100" indent="0">
              <a:buNone/>
            </a:pPr>
            <a:r>
              <a:rPr lang="en-US" sz="1800" b="1" dirty="0" smtClean="0"/>
              <a:t>CONTENT:</a:t>
            </a:r>
            <a:endParaRPr lang="en-US" sz="1800" b="1" dirty="0"/>
          </a:p>
          <a:p>
            <a:r>
              <a:rPr lang="en-US" sz="1800" dirty="0"/>
              <a:t>I</a:t>
            </a:r>
            <a:r>
              <a:rPr lang="en-US" sz="1800" dirty="0" smtClean="0"/>
              <a:t>mprovement </a:t>
            </a:r>
            <a:r>
              <a:rPr lang="en-US" sz="1800" dirty="0"/>
              <a:t>of cognitive, </a:t>
            </a:r>
            <a:r>
              <a:rPr lang="en-US" sz="1800" dirty="0" smtClean="0"/>
              <a:t>interpersonal, business </a:t>
            </a:r>
            <a:r>
              <a:rPr lang="en-US" sz="1800" dirty="0"/>
              <a:t>and strategic skills</a:t>
            </a:r>
          </a:p>
          <a:p>
            <a:r>
              <a:rPr lang="en-US" sz="1800" dirty="0" smtClean="0"/>
              <a:t>Getting </a:t>
            </a:r>
            <a:r>
              <a:rPr lang="en-US" sz="1800" dirty="0"/>
              <a:t>to know the basic strategies of goal setting.</a:t>
            </a:r>
          </a:p>
          <a:p>
            <a:r>
              <a:rPr lang="en-US" sz="1800" dirty="0" smtClean="0"/>
              <a:t>Improvement </a:t>
            </a:r>
            <a:r>
              <a:rPr lang="en-US" sz="1800" dirty="0"/>
              <a:t>of planning, realizing and organizing of teamwork </a:t>
            </a:r>
            <a:r>
              <a:rPr lang="en-US" sz="1800" dirty="0" smtClean="0"/>
              <a:t>during goal </a:t>
            </a:r>
            <a:r>
              <a:rPr lang="en-US" sz="1800" dirty="0"/>
              <a:t>attainment</a:t>
            </a:r>
          </a:p>
          <a:p>
            <a:r>
              <a:rPr lang="en-US" sz="1800" dirty="0" smtClean="0"/>
              <a:t>Identification </a:t>
            </a:r>
            <a:r>
              <a:rPr lang="en-US" sz="1800" dirty="0"/>
              <a:t>of common problems in goal attainment – </a:t>
            </a:r>
            <a:r>
              <a:rPr lang="en-US" sz="1800" dirty="0" smtClean="0"/>
              <a:t>obstacles, coping</a:t>
            </a:r>
            <a:r>
              <a:rPr lang="en-US" sz="1800" dirty="0"/>
              <a:t>, </a:t>
            </a:r>
            <a:r>
              <a:rPr lang="en-US" sz="1800" dirty="0" smtClean="0"/>
              <a:t>solutions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66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0;p17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- Day 1</a:t>
            </a:r>
            <a:r>
              <a:rPr lang="sk-SK" sz="33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endParaRPr/>
          </a:p>
        </p:txBody>
      </p:sp>
      <p:sp>
        <p:nvSpPr>
          <p:cNvPr id="8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61036" y="2294083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Char char="•"/>
            </a:pPr>
            <a:r>
              <a:rPr lang="sk-SK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sk-SK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5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3600"/>
              <a:buFont typeface="Arial"/>
              <a:buChar char="•"/>
            </a:pPr>
            <a:r>
              <a:rPr lang="sk-SK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</a:t>
            </a:r>
            <a:r>
              <a:rPr lang="sk-SK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sk-SK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</a:t>
            </a: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3600"/>
              <a:buFont typeface="Arial"/>
              <a:buChar char="•"/>
            </a:pPr>
            <a:r>
              <a:rPr lang="sk-SK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sk-SK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sk-SK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0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p18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-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b="1"/>
              <a:t>MAKE YOUR OWN NAME TAG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7;p18"/>
          <p:cNvSpPr txBox="1">
            <a:spLocks noGrp="1"/>
          </p:cNvSpPr>
          <p:nvPr>
            <p:ph type="body" idx="1"/>
          </p:nvPr>
        </p:nvSpPr>
        <p:spPr>
          <a:xfrm>
            <a:off x="628650" y="212527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b="1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“My name is…”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 your name with personal characteristic that describes you 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initial letter of your name must be the initial letter of your personal characteristic 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“...and I expect...”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happen in this learning </a:t>
            </a:r>
            <a:b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?</a:t>
            </a:r>
            <a:endParaRPr sz="2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4834" y="3561814"/>
            <a:ext cx="2999167" cy="2269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6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3;p19"/>
          <p:cNvPicPr preferRelativeResize="0"/>
          <p:nvPr/>
        </p:nvPicPr>
        <p:blipFill rotWithShape="1">
          <a:blip r:embed="rId2">
            <a:alphaModFix amt="20000"/>
          </a:blip>
          <a:srcRect l="1464" t="17568" r="937"/>
          <a:stretch/>
        </p:blipFill>
        <p:spPr>
          <a:xfrm>
            <a:off x="-20170" y="847165"/>
            <a:ext cx="9167531" cy="51535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4705"/>
              </a:srgbClr>
            </a:outerShdw>
          </a:effectLst>
        </p:spPr>
      </p:pic>
      <p:sp>
        <p:nvSpPr>
          <p:cNvPr id="6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774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4000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4000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4000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4000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Clr>
                <a:srgbClr val="1F3864"/>
              </a:buClr>
              <a:buSzPts val="4000"/>
              <a:buNone/>
            </a:pPr>
            <a:r>
              <a:rPr lang="sk-SK" sz="3600" b="1">
                <a:solidFill>
                  <a:srgbClr val="1F3864"/>
                </a:solidFill>
              </a:rPr>
              <a:t>“The best hope of a nation lies in the proper education of its youth.”</a:t>
            </a:r>
            <a:endParaRPr sz="3600"/>
          </a:p>
          <a:p>
            <a:pPr marL="0" indent="0" algn="r">
              <a:spcBef>
                <a:spcPts val="750"/>
              </a:spcBef>
              <a:buClr>
                <a:srgbClr val="1F3864"/>
              </a:buClr>
              <a:buSzPts val="3200"/>
              <a:buNone/>
            </a:pPr>
            <a:r>
              <a:rPr lang="sk-SK" sz="2400">
                <a:solidFill>
                  <a:srgbClr val="1F3864"/>
                </a:solidFill>
              </a:rPr>
              <a:t>Erasmus</a:t>
            </a:r>
            <a:endParaRPr sz="2400">
              <a:solidFill>
                <a:srgbClr val="1F3864"/>
              </a:solidFill>
            </a:endParaRPr>
          </a:p>
        </p:txBody>
      </p:sp>
      <p:pic>
        <p:nvPicPr>
          <p:cNvPr id="7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0244" y="1131094"/>
            <a:ext cx="970430" cy="116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8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20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4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1163</Words>
  <Application>Microsoft Office PowerPoint</Application>
  <PresentationFormat>Prezentácia na obrazovke (4:3)</PresentationFormat>
  <Paragraphs>232</Paragraphs>
  <Slides>38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Noto Sans Symbols</vt:lpstr>
      <vt:lpstr>Times New Roman</vt:lpstr>
      <vt:lpstr>Wingdings</vt:lpstr>
      <vt:lpstr>Motyw pakietu Office</vt:lpstr>
      <vt:lpstr>LEADERSHIP</vt:lpstr>
      <vt:lpstr>Who we are ...?</vt:lpstr>
      <vt:lpstr>...and where do we come from?</vt:lpstr>
      <vt:lpstr>Prezentácia programu PowerPoint</vt:lpstr>
      <vt:lpstr>Objectives of the Module 3 „Leadership“</vt:lpstr>
      <vt:lpstr>CONTENT - Day 1st</vt:lpstr>
      <vt:lpstr>Activity 1 MAKE YOUR OWN NAME TAG</vt:lpstr>
      <vt:lpstr>Prezentácia programu PowerPoint</vt:lpstr>
      <vt:lpstr>Prezentácia programu PowerPoint</vt:lpstr>
      <vt:lpstr>Prezentácia programu PowerPoint</vt:lpstr>
      <vt:lpstr>Prezentácia programu PowerPoint</vt:lpstr>
      <vt:lpstr>Activity 2 PICTURE A LEADER</vt:lpstr>
      <vt:lpstr>Activity 2 PICTURE A LEADER</vt:lpstr>
      <vt:lpstr>Prezentácia programu PowerPoint</vt:lpstr>
      <vt:lpstr>THE LEADER</vt:lpstr>
      <vt:lpstr>THE LEADER</vt:lpstr>
      <vt:lpstr>  5 Levels of Leadership </vt:lpstr>
      <vt:lpstr>People follow you because they have to.</vt:lpstr>
      <vt:lpstr>Prezentácia programu PowerPoint</vt:lpstr>
      <vt:lpstr>Prezentácia programu PowerPoint</vt:lpstr>
      <vt:lpstr>Prezentácia programu PowerPoint</vt:lpstr>
      <vt:lpstr>Prezentácia programu PowerPoint</vt:lpstr>
      <vt:lpstr>Activity 3 SPEAK, LISTEN AND OBSERVE</vt:lpstr>
      <vt:lpstr>Activity 3 SPEAK, LISTEN AND OBSERVE</vt:lpstr>
      <vt:lpstr>Activity 3 SPEAK, LISTEN AND OBSERVE</vt:lpstr>
      <vt:lpstr>Activity 4 EMOTION DICE GAME</vt:lpstr>
      <vt:lpstr>Activity 4 EMOTION DICE GAME</vt:lpstr>
      <vt:lpstr>Emotional Intelligence </vt:lpstr>
      <vt:lpstr>Prezentácia programu PowerPoint</vt:lpstr>
      <vt:lpstr>Activity 5 CONFLICT MANAGEMENT STYLE</vt:lpstr>
      <vt:lpstr>CONFLICT</vt:lpstr>
      <vt:lpstr>CONFLICT</vt:lpstr>
      <vt:lpstr>CONFLICT</vt:lpstr>
      <vt:lpstr>CONFLICT</vt:lpstr>
      <vt:lpstr>Activity 5 CONFLICT MANAGEMENT STYLE</vt:lpstr>
      <vt:lpstr>Prezentácia programu PowerPoint</vt:lpstr>
      <vt:lpstr>SUMMARY of the Module 3 objectives</vt:lpstr>
      <vt:lpstr>Thank you for your attention  ☺ See you tomorrow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W7C</dc:creator>
  <cp:lastModifiedBy>Radka Čopková</cp:lastModifiedBy>
  <cp:revision>24</cp:revision>
  <cp:lastPrinted>2018-10-03T09:27:14Z</cp:lastPrinted>
  <dcterms:created xsi:type="dcterms:W3CDTF">2017-11-17T18:15:32Z</dcterms:created>
  <dcterms:modified xsi:type="dcterms:W3CDTF">2018-10-03T09:27:32Z</dcterms:modified>
</cp:coreProperties>
</file>